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30"/>
  </p:notesMasterIdLst>
  <p:sldIdLst>
    <p:sldId id="256" r:id="rId3"/>
    <p:sldId id="285" r:id="rId4"/>
    <p:sldId id="257" r:id="rId5"/>
    <p:sldId id="290" r:id="rId6"/>
    <p:sldId id="286" r:id="rId7"/>
    <p:sldId id="302" r:id="rId8"/>
    <p:sldId id="291" r:id="rId9"/>
    <p:sldId id="288" r:id="rId10"/>
    <p:sldId id="303" r:id="rId11"/>
    <p:sldId id="304" r:id="rId12"/>
    <p:sldId id="305" r:id="rId13"/>
    <p:sldId id="306" r:id="rId14"/>
    <p:sldId id="307" r:id="rId15"/>
    <p:sldId id="308" r:id="rId16"/>
    <p:sldId id="309" r:id="rId17"/>
    <p:sldId id="270" r:id="rId18"/>
    <p:sldId id="271" r:id="rId19"/>
    <p:sldId id="272" r:id="rId20"/>
    <p:sldId id="273" r:id="rId21"/>
    <p:sldId id="274" r:id="rId22"/>
    <p:sldId id="275" r:id="rId23"/>
    <p:sldId id="276" r:id="rId24"/>
    <p:sldId id="277" r:id="rId25"/>
    <p:sldId id="278" r:id="rId26"/>
    <p:sldId id="279" r:id="rId27"/>
    <p:sldId id="292" r:id="rId28"/>
    <p:sldId id="295"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38" autoAdjust="0"/>
    <p:restoredTop sz="78686" autoAdjust="0"/>
  </p:normalViewPr>
  <p:slideViewPr>
    <p:cSldViewPr>
      <p:cViewPr>
        <p:scale>
          <a:sx n="98" d="100"/>
          <a:sy n="98" d="100"/>
        </p:scale>
        <p:origin x="-16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a:t>Percentage of </a:t>
            </a:r>
            <a:r>
              <a:rPr lang="en-US" dirty="0" smtClean="0"/>
              <a:t>the 192 TR </a:t>
            </a:r>
            <a:r>
              <a:rPr lang="en-US" dirty="0"/>
              <a:t>guidelines by section</a:t>
            </a:r>
          </a:p>
        </c:rich>
      </c:tx>
      <c:layout/>
      <c:overlay val="0"/>
    </c:title>
    <c:autoTitleDeleted val="0"/>
    <c:plotArea>
      <c:layout/>
      <c:pieChart>
        <c:varyColors val="1"/>
        <c:ser>
          <c:idx val="0"/>
          <c:order val="0"/>
          <c:tx>
            <c:strRef>
              <c:f>Sheet1!$B$1</c:f>
              <c:strCache>
                <c:ptCount val="1"/>
                <c:pt idx="0">
                  <c:v>Sales</c:v>
                </c:pt>
              </c:strCache>
            </c:strRef>
          </c:tx>
          <c:cat>
            <c:strRef>
              <c:f>Sheet1!$A$2:$A$5</c:f>
              <c:strCache>
                <c:ptCount val="4"/>
                <c:pt idx="0">
                  <c:v>Mitigation: 37 guidelines (19%)</c:v>
                </c:pt>
                <c:pt idx="1">
                  <c:v>Preparedness: 70 guidelines (36%)</c:v>
                </c:pt>
                <c:pt idx="2">
                  <c:v>Response: 80 guidelines (42%)</c:v>
                </c:pt>
                <c:pt idx="3">
                  <c:v>Recovery: 5 guidelines (3%)</c:v>
                </c:pt>
              </c:strCache>
            </c:strRef>
          </c:cat>
          <c:val>
            <c:numRef>
              <c:f>Sheet1!$B$2:$B$5</c:f>
              <c:numCache>
                <c:formatCode>General</c:formatCode>
                <c:ptCount val="4"/>
                <c:pt idx="0">
                  <c:v>19</c:v>
                </c:pt>
                <c:pt idx="1">
                  <c:v>36</c:v>
                </c:pt>
                <c:pt idx="2">
                  <c:v>42</c:v>
                </c:pt>
                <c:pt idx="3">
                  <c:v>3</c:v>
                </c:pt>
              </c:numCache>
            </c:numRef>
          </c:val>
        </c:ser>
        <c:dLbls>
          <c:showLegendKey val="0"/>
          <c:showVal val="0"/>
          <c:showCatName val="0"/>
          <c:showSerName val="0"/>
          <c:showPercent val="0"/>
          <c:showBubbleSize val="0"/>
          <c:showLeaderLines val="0"/>
        </c:dLbls>
        <c:firstSliceAng val="0"/>
      </c:pieChart>
    </c:plotArea>
    <c:legend>
      <c:legendPos val="r"/>
      <c:layout>
        <c:manualLayout>
          <c:xMode val="edge"/>
          <c:yMode val="edge"/>
          <c:x val="0.61118117074051503"/>
          <c:y val="0.29248921388463711"/>
          <c:w val="0.37595357669849505"/>
          <c:h val="0.50566437792367602"/>
        </c:manualLayout>
      </c:layout>
      <c:overlay val="0"/>
    </c:legend>
    <c:plotVisOnly val="1"/>
    <c:dispBlanksAs val="zero"/>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D4DFD9-CF9A-4084-82F0-4CA7265380B6}" type="datetimeFigureOut">
              <a:rPr lang="en-US" smtClean="0"/>
              <a:t>2/21/2012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47ECBE-EDF4-4AD6-96AD-A9EFB8F0886B}" type="slidenum">
              <a:rPr lang="en-US" smtClean="0"/>
              <a:t>‹#›</a:t>
            </a:fld>
            <a:endParaRPr lang="en-US"/>
          </a:p>
        </p:txBody>
      </p:sp>
    </p:spTree>
    <p:extLst>
      <p:ext uri="{BB962C8B-B14F-4D97-AF65-F5344CB8AC3E}">
        <p14:creationId xmlns:p14="http://schemas.microsoft.com/office/powerpoint/2010/main" val="1880815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ebmail.etsu.edu/owa/redir.aspx?C=bbdbff6345584be2bfc39683491f9571&amp;URL=http://www.colorado.edu/hazards/resources/oil_compendium.html"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615F85A-8539-4FE1-A185-08CB89D9C4DB}" type="slidenum">
              <a:rPr lang="en-US" smtClean="0"/>
              <a:pPr eaLnBrk="1" hangingPunct="1"/>
              <a:t>11</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cs typeface="Arial" pitchFamily="34" charset="0"/>
              </a:rPr>
              <a:t>The model says that all communication should be analyzed in terms of who (Source) says what (Message), via what medium (Channel), to whom (Receiver), and directed at what kind of change (Effect) (Lindell).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order to achieve a greater number of communities pursuing TsunamiReady recognition, the program would benefit from a new promotional campaign, which incorporates information about the risks communities face from tsunami hazards. Several of the participants in this research study discussed how the 2011 earthquake and tsunami in Japan had increased public interest and concern about the tsunami hazard in their communities. This renewed public interest may wane over time, therefore NWS should take advantage of this opportunity for engagement with states and communities. </a:t>
            </a:r>
          </a:p>
          <a:p>
            <a:endParaRPr lang="en-US" dirty="0"/>
          </a:p>
        </p:txBody>
      </p:sp>
      <p:sp>
        <p:nvSpPr>
          <p:cNvPr id="4" name="Slide Number Placeholder 3"/>
          <p:cNvSpPr>
            <a:spLocks noGrp="1"/>
          </p:cNvSpPr>
          <p:nvPr>
            <p:ph type="sldNum" sz="quarter" idx="10"/>
          </p:nvPr>
        </p:nvSpPr>
        <p:spPr/>
        <p:txBody>
          <a:bodyPr/>
          <a:lstStyle/>
          <a:p>
            <a:fld id="{66D15ED6-72C5-B548-8D94-7543FFCE5C33}"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084260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Implement a compliant/non-compliant TsunamiReady recognition rating</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Most participants felt there was limited utility to the bronze, silver, gold rating system and further this system created liability issues, unfair comparisons across communities and is deterrent for participation.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Identify a short list of important and achievable criteria for TsunamiReady recognition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short list should be achievable for both small and large communities and should not include mandatory guidelines that are dependent on the actions of external agencies and groups (i.e. state and private sector). Also, the requirements should not delineate between large and small communities; and rather, should be based on the community’s level of risk and vulnerability. Mandatory criteria should place a particular emphasis on public education, which was identified as one of the most important elements for tsunami readiness.</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It may be useful to</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the point system for optional criteria to help NWS identify model communities and best practices that can be shared with communities that need assistance gaining TsunamiReady recognition. </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Streamline the application and clearly delineate mandatory from optional guidelines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Although some appreciated the long list of tsunami preparedness actions, many suggested the application was wordy, confusing and did not clearly distinguish the mandatory requirements. </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Sustain TsunamiReady and collaborate with FEMA to identify additional funding for community grants and risk assessments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Several communities suggested funding would be a real incentive for participation in the TsunamiReady program and would provide capacity to do more. However, many communities have achieved TsunamiReady recognition now without financial incentives. Resources may be best used for increasing promotion of the program and helping communities determine and understand their risks.  Many TsunamiReady recognized communities have found the program to be useful for tsunami awareness in the community and/or community recognition for emergency management efforts.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6D15ED6-72C5-B548-8D94-7543FFCE5C33}"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655651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What is the intended purpose/use of the repository? For example, the “Compendium of Research on Social and Economic Impacts of Marine Oil Spills” was originally developed for use by social scientists with the Minerals Management Service (now the Bureau of Ocean Energy Management, Regulation, and Enforcement) who are responsible for developing Environmental Impact Statements (EIS) related to Outer Continental Shelf (OCS) development activities. </a:t>
            </a:r>
            <a:r>
              <a:rPr lang="en-US" sz="1200" u="sng" kern="1200" dirty="0" smtClean="0">
                <a:solidFill>
                  <a:schemeClr val="tx1"/>
                </a:solidFill>
                <a:effectLst/>
                <a:latin typeface="+mn-lt"/>
                <a:ea typeface="+mn-ea"/>
                <a:cs typeface="+mn-cs"/>
                <a:hlinkClick r:id="rId3"/>
              </a:rPr>
              <a:t>http://www.colorado.edu/hazards/resources/oil_compendium.html</a:t>
            </a:r>
            <a:r>
              <a:rPr lang="en-US" sz="1200" kern="1200" dirty="0" smtClean="0">
                <a:solidFill>
                  <a:schemeClr val="tx1"/>
                </a:solidFill>
                <a:effectLst/>
                <a:latin typeface="+mn-lt"/>
                <a:ea typeface="+mn-ea"/>
                <a:cs typeface="+mn-cs"/>
              </a:rPr>
              <a:t> The contents of the compendium were derived from a comprehensive, cross-national review of marine oil spill research conducted between October 2003 and November 2004. Based on this review, the compendium provides:</a:t>
            </a:r>
          </a:p>
          <a:p>
            <a:r>
              <a:rPr lang="en-US" sz="1200" kern="1200" dirty="0" smtClean="0">
                <a:solidFill>
                  <a:schemeClr val="tx1"/>
                </a:solidFill>
                <a:effectLst/>
                <a:latin typeface="+mn-lt"/>
                <a:ea typeface="+mn-ea"/>
                <a:cs typeface="+mn-cs"/>
              </a:rPr>
              <a:t>·         Overviews of selected marine oil spills containing spill descriptions, pictures, and video</a:t>
            </a:r>
          </a:p>
          <a:p>
            <a:r>
              <a:rPr lang="en-US" sz="1200" kern="1200" dirty="0" smtClean="0">
                <a:solidFill>
                  <a:schemeClr val="tx1"/>
                </a:solidFill>
                <a:effectLst/>
                <a:latin typeface="+mn-lt"/>
                <a:ea typeface="+mn-ea"/>
                <a:cs typeface="+mn-cs"/>
              </a:rPr>
              <a:t>·         A search engine designed to assist in identifying and locating information on various dimensions of social and economic impacts of marine oil spills</a:t>
            </a:r>
          </a:p>
          <a:p>
            <a:r>
              <a:rPr lang="en-US" sz="1200" kern="1200" dirty="0" smtClean="0">
                <a:solidFill>
                  <a:schemeClr val="tx1"/>
                </a:solidFill>
                <a:effectLst/>
                <a:latin typeface="+mn-lt"/>
                <a:ea typeface="+mn-ea"/>
                <a:cs typeface="+mn-cs"/>
              </a:rPr>
              <a:t>·         A comprehensive bibliography of research on social and economic impacts of marine oil spills, including more than 160 annotations</a:t>
            </a:r>
          </a:p>
          <a:p>
            <a:r>
              <a:rPr lang="en-US" sz="1200" kern="1200" dirty="0" smtClean="0">
                <a:solidFill>
                  <a:schemeClr val="tx1"/>
                </a:solidFill>
                <a:effectLst/>
                <a:latin typeface="+mn-lt"/>
                <a:ea typeface="+mn-ea"/>
                <a:cs typeface="+mn-cs"/>
              </a:rPr>
              <a:t>·         A marine oil spill photo gallery</a:t>
            </a:r>
          </a:p>
          <a:p>
            <a:endParaRPr lang="en-US" dirty="0"/>
          </a:p>
        </p:txBody>
      </p:sp>
      <p:sp>
        <p:nvSpPr>
          <p:cNvPr id="4" name="Slide Number Placeholder 3"/>
          <p:cNvSpPr>
            <a:spLocks noGrp="1"/>
          </p:cNvSpPr>
          <p:nvPr>
            <p:ph type="sldNum" sz="quarter" idx="10"/>
          </p:nvPr>
        </p:nvSpPr>
        <p:spPr/>
        <p:txBody>
          <a:bodyPr/>
          <a:lstStyle/>
          <a:p>
            <a:fld id="{D547ECBE-EDF4-4AD6-96AD-A9EFB8F0886B}" type="slidenum">
              <a:rPr lang="en-US" smtClean="0"/>
              <a:t>26</a:t>
            </a:fld>
            <a:endParaRPr lang="en-US"/>
          </a:p>
        </p:txBody>
      </p:sp>
    </p:spTree>
    <p:extLst>
      <p:ext uri="{BB962C8B-B14F-4D97-AF65-F5344CB8AC3E}">
        <p14:creationId xmlns:p14="http://schemas.microsoft.com/office/powerpoint/2010/main" val="1979048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E3826D0-FEF4-4B88-8C83-1A5337FDD9E1}" type="slidenum">
              <a:rPr lang="en-US" smtClean="0"/>
              <a:pPr eaLnBrk="1" hangingPunct="1"/>
              <a:t>14</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cs typeface="Arial" pitchFamily="34" charset="0"/>
              </a:rPr>
              <a:t>For past experience cite Sam’s ash fall experience as relating to what was on his mind (yes, volcanoes, but slash and burn was a more immediate thought). His perception of the events were shaped by his immediate environmental surroundings.</a:t>
            </a:r>
            <a:endParaRPr lang="en-US" i="1" smtClean="0">
              <a:latin typeface="Arial" pitchFamily="34" charset="0"/>
              <a:cs typeface="Arial" pitchFamily="34" charset="0"/>
            </a:endParaRPr>
          </a:p>
          <a:p>
            <a:pPr eaLnBrk="1" hangingPunct="1"/>
            <a:r>
              <a:rPr lang="en-US" smtClean="0">
                <a:latin typeface="Arial" pitchFamily="34" charset="0"/>
                <a:cs typeface="Arial" pitchFamily="34" charset="0"/>
              </a:rPr>
              <a:t>For Wendell’s boiling rain, I can’t think of how it could rain boiling water, but I can certainly see how people would explain a flood of hot water flowing in the river as a result of hot rain flowing in the mountains. The people sought to explain the flood and they used their prior experience to explain their surroundings. They knew floods were caused by rain.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research aims to improve the TsunamiReady Program using evidence-based approaches from the social sciences.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objectives: </a:t>
            </a:r>
          </a:p>
          <a:p>
            <a:pPr marL="171450" indent="-171450">
              <a:buFontTx/>
              <a:buChar char="-"/>
            </a:pPr>
            <a:r>
              <a:rPr lang="en-US" sz="1200" kern="1200" dirty="0" smtClean="0">
                <a:solidFill>
                  <a:schemeClr val="tx1"/>
                </a:solidFill>
                <a:effectLst/>
                <a:latin typeface="+mn-lt"/>
                <a:ea typeface="+mn-ea"/>
                <a:cs typeface="+mn-cs"/>
              </a:rPr>
              <a:t>gain insights from community stakeholders in charge of tsunami planning on the utility and achievability on the TsunamiReady Draft Proposed Guidelines and rating system</a:t>
            </a:r>
          </a:p>
          <a:p>
            <a:pPr marL="171450" indent="-171450">
              <a:buFontTx/>
              <a:buChar char="-"/>
            </a:pPr>
            <a:r>
              <a:rPr lang="en-US" sz="1200" kern="1200" dirty="0" smtClean="0">
                <a:solidFill>
                  <a:schemeClr val="tx1"/>
                </a:solidFill>
                <a:effectLst/>
                <a:latin typeface="+mn-lt"/>
                <a:ea typeface="+mn-ea"/>
                <a:cs typeface="+mn-cs"/>
              </a:rPr>
              <a:t>provide recommendations for improvements based on stakeholder input</a:t>
            </a:r>
            <a:endParaRPr lang="en-US" dirty="0"/>
          </a:p>
        </p:txBody>
      </p:sp>
      <p:sp>
        <p:nvSpPr>
          <p:cNvPr id="4" name="Slide Number Placeholder 3"/>
          <p:cNvSpPr>
            <a:spLocks noGrp="1"/>
          </p:cNvSpPr>
          <p:nvPr>
            <p:ph type="sldNum" sz="quarter" idx="10"/>
          </p:nvPr>
        </p:nvSpPr>
        <p:spPr/>
        <p:txBody>
          <a:bodyPr/>
          <a:lstStyle/>
          <a:p>
            <a:fld id="{66D15ED6-72C5-B548-8D94-7543FFCE5C33}"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978605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TsunamiReady guidelines are currently broken into five categories: 1) Communications and Coordination; 2) Tsunami Warning Reception; 3) Local Warning Dissemination; 4) Community Preparedness; and 5) Administrative. </a:t>
            </a:r>
          </a:p>
          <a:p>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Some of the major suggested changes to the current TsunamiReady guidelines represented in the Draft Proposed Guidelines are: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 a categorization of the guidelines under the four components of the emergency management cycle: Mitigation, Preparedness, Response and Recovery;</a:t>
            </a:r>
          </a:p>
          <a:p>
            <a:pPr lvl="0"/>
            <a:r>
              <a:rPr lang="en-US" sz="1200" kern="1200" dirty="0" smtClean="0">
                <a:solidFill>
                  <a:schemeClr val="tx1"/>
                </a:solidFill>
                <a:effectLst/>
                <a:latin typeface="+mn-lt"/>
                <a:ea typeface="+mn-ea"/>
                <a:cs typeface="+mn-cs"/>
              </a:rPr>
              <a:t>- a much broader and more detailed set of guidelines, categorized as mandatory or optional; </a:t>
            </a:r>
          </a:p>
          <a:p>
            <a:pPr lvl="0"/>
            <a:r>
              <a:rPr lang="en-US" sz="1200" kern="1200" dirty="0" smtClean="0">
                <a:solidFill>
                  <a:schemeClr val="tx1"/>
                </a:solidFill>
                <a:effectLst/>
                <a:latin typeface="+mn-lt"/>
                <a:ea typeface="+mn-ea"/>
                <a:cs typeface="+mn-cs"/>
              </a:rPr>
              <a:t>- the opportunity for communities to accrue points for completing mandatory and optional guidelines; and </a:t>
            </a:r>
          </a:p>
          <a:p>
            <a:pPr lvl="0"/>
            <a:r>
              <a:rPr lang="en-US" sz="1200" kern="1200" dirty="0" smtClean="0">
                <a:solidFill>
                  <a:schemeClr val="tx1"/>
                </a:solidFill>
                <a:effectLst/>
                <a:latin typeface="+mn-lt"/>
                <a:ea typeface="+mn-ea"/>
                <a:cs typeface="+mn-cs"/>
              </a:rPr>
              <a:t>- a tiered rating system of bronze, silver and gold for communities that have accrued points beyond the minimum required points for TsunamiReady recognition.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Currently, the TsunamiReady recognition process is combined with the StormReady recognition process, and is relatively simple: a community must complete the TsunamiReady application, request a Verification Visit from the National Weather Service, and receive approval from a local advisory board. As a reward for recognition, which lasts for three years, the community can receive TsunamiReady roadway signs, as well as the authorization to the use the TsunamiReady logo on promotional materials. Currently, there are no financial rewards for earning TsunamiReady recognition. As of November 2011, there are 95 TsunamiReady recognized communities in 10 states, Puerto Rico and Guam, and the Northern Marina Islands.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6D15ED6-72C5-B548-8D94-7543FFCE5C33}"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290276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tx1"/>
                </a:solidFill>
                <a:effectLst/>
                <a:latin typeface="+mn-lt"/>
                <a:ea typeface="+mn-ea"/>
                <a:cs typeface="+mn-cs"/>
              </a:rPr>
              <a:t>Ocean Shores, WA		May 12, 2011</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Kauai, HI			June 13, 2011</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Coronado, CA		June 23, 2011</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U.S. Virgin Islands		August 16 &amp; 17, 2011</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Seaside, OR			August 24, 2011</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Kodiak, AK			October 5, 2011</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New Hanover County, NC 	October 6, 2011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6D15ED6-72C5-B548-8D94-7543FFCE5C33}"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871214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Many of the participants commented on the issue of completing guidelines that require the participation and responsibility of external agencies, including local government agencies, state agencies, private businesses and military bases. For example, the proposed mandatory guideline A/3, under I. Mitigation/A. Planning, requires: </a:t>
            </a:r>
            <a:r>
              <a:rPr lang="en-US" sz="1200" i="1" kern="1200" dirty="0" smtClean="0">
                <a:solidFill>
                  <a:schemeClr val="tx1"/>
                </a:solidFill>
                <a:effectLst/>
                <a:latin typeface="+mn-lt"/>
                <a:ea typeface="+mn-ea"/>
                <a:cs typeface="+mn-cs"/>
              </a:rPr>
              <a:t>The tsunami hazard is formally addressed in your State’s FEMA approved Multi-Hazard Mitigation Plan pursuant to the Disaster Mitigation Act of 2000 (Stafford Act). </a:t>
            </a:r>
            <a:r>
              <a:rPr lang="en-US" sz="1200" kern="1200" dirty="0" smtClean="0">
                <a:solidFill>
                  <a:schemeClr val="tx1"/>
                </a:solidFill>
                <a:effectLst/>
                <a:latin typeface="+mn-lt"/>
                <a:ea typeface="+mn-ea"/>
                <a:cs typeface="+mn-cs"/>
              </a:rPr>
              <a:t>Although most agreed that this is an important action for tsunami preparedness, it was suggested it should not be required for TsunamiReady recognition because it is out of the control of the local emergency management agency. One possible alternative is developing a set of TsunamiReady guidelines that must be met by state emergency management agencies, perhaps as a pre-requisite to community-level TsunamiReady recognition. In some cases, communities may need more financial and in-kind support from state agencies to achieve the TsunamiReady guidelines, for example, to develop inundation maps and modeling.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Some stakeholders also discussed the challenge caused by turnover in local political leadership, which deters a long-term political commitment to tsunami preparedness work. The TsunamiReady program should seek a greater commitment at both the state and national levels to ensure preparedness efforts are sustained in the local communities. This also justifies the need for state-level TsunamiReady guidelines.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School preparedness for tsunamis was cited as a major challenge, particularly schools’ ability to conduct tsunami evacuation drills to practice quickly moving students and school staff to high ground or a safe assembly area. </a:t>
            </a:r>
            <a:r>
              <a:rPr lang="en-US" sz="1200" b="1" kern="1200" dirty="0" smtClean="0">
                <a:solidFill>
                  <a:schemeClr val="tx1"/>
                </a:solidFill>
                <a:effectLst/>
                <a:latin typeface="+mn-lt"/>
                <a:ea typeface="+mn-ea"/>
                <a:cs typeface="+mn-cs"/>
              </a:rPr>
              <a:t>These comments reflect the 2011 </a:t>
            </a:r>
            <a:r>
              <a:rPr lang="en-US" sz="1200" b="1" i="1" kern="1200" dirty="0" smtClean="0">
                <a:solidFill>
                  <a:schemeClr val="tx1"/>
                </a:solidFill>
                <a:effectLst/>
                <a:latin typeface="+mn-lt"/>
                <a:ea typeface="+mn-ea"/>
                <a:cs typeface="+mn-cs"/>
              </a:rPr>
              <a:t>Results for the Tsunami Planning and Hazards Mitigation Survey</a:t>
            </a:r>
            <a:r>
              <a:rPr lang="en-US" sz="1200" b="1" kern="1200" dirty="0" smtClean="0">
                <a:solidFill>
                  <a:schemeClr val="tx1"/>
                </a:solidFill>
                <a:effectLst/>
                <a:latin typeface="+mn-lt"/>
                <a:ea typeface="+mn-ea"/>
                <a:cs typeface="+mn-cs"/>
              </a:rPr>
              <a:t>, which identified that 58 percent of jurisdictions with schools in a tsunami hazard zone do not conduct school tsunami evacuation drills. </a:t>
            </a:r>
            <a:r>
              <a:rPr lang="en-US" sz="1200" kern="1200" dirty="0" smtClean="0">
                <a:solidFill>
                  <a:schemeClr val="tx1"/>
                </a:solidFill>
                <a:effectLst/>
                <a:latin typeface="+mn-lt"/>
                <a:ea typeface="+mn-ea"/>
                <a:cs typeface="+mn-cs"/>
              </a:rPr>
              <a:t>It is clear there is a need for more focused guidance to help schools identify time and cost-effective ways to respond and protect children in the event of tsunami. Not only are schools an important entity for preparedness measures, schools can also be leveraged for outreach to the greater community on tsunamis. Research has shown that households of children who have been exposed to hazards education programs in schools are more likely to take preparedness measures at home.</a:t>
            </a:r>
            <a:r>
              <a:rPr lang="en-US" sz="1200" kern="1200" baseline="300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Therefore, NWS should consider making school preparedness a focus of the TsunamiReady program, and provide guidance on best practices in exercise drills and education programs, and evaluation tools to assess the effectiveness of these programs.</a:t>
            </a:r>
          </a:p>
          <a:p>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6D15ED6-72C5-B548-8D94-7543FFCE5C33}"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192259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sz="1200" kern="1200" dirty="0" smtClean="0">
                <a:solidFill>
                  <a:schemeClr val="tx1"/>
                </a:solidFill>
                <a:effectLst/>
                <a:latin typeface="+mn-lt"/>
                <a:ea typeface="+mn-ea"/>
                <a:cs typeface="+mn-cs"/>
              </a:rPr>
              <a:t>Most stakeholders did not agree with how the minimum requirements for TsunamiReady recognition varied based on a community’s population size, and suggested that relative risk would be more appropriate basis for determining minimum requirements. The NOAA Coastal Services Center has a tool, “Roadmap for Adapting Coastal Risk”, which could be used to assess a community’s vulnerability to hazards, using hazards, community demographic and critical infrastructure profile data. FEMA also has a number of disaster risk assessment tools, including HAZUS-MH, which has been demonstrated for use in assessing tsunami risk. Levering existing risk assessment tools are available, NWS should consider using risk as an indicator for community’s minimum required guidelines to receive TsunamiReady recognition.</a:t>
            </a:r>
            <a:r>
              <a:rPr lang="en-US" dirty="0" smtClean="0">
                <a:effectLst/>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6D15ED6-72C5-B548-8D94-7543FFCE5C33}"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964023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Representatives from several sites discussed the challenge of community reluctance to promote tsunami awareness because of a concern that it would have a negative impact on tourism. However, transient tourists are one of the most vulnerable populations to tsunami hazards because they may be unfamiliar with a community’s tsunami warnings and evacuation routes. Social science research has identified challenges to preparing visitors to effectively prepare and respond to warning messages about tsunamis. The tourism industry, which is comprised mainly private businesses, may need additional incentives to become more actively engaged in tsunami preparedness and response activities. Several participants suggested the establishment of a TsunamiReady recognition program for businesses. However, incentives to participate in such a program may be difficult to identify. Greater discussion and engagement with the private sector is recommended.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participants were asked about appropriate incentives to pursuing TsunamiReady recognition, and the most common response was financial incentives, such as a financial reward or reduced insurance rates. However, financial resources may be more useful to communities before TsunamiReady recognition, not after. The 2011 </a:t>
            </a:r>
            <a:r>
              <a:rPr lang="en-US" sz="1200" i="1" kern="1200" dirty="0" smtClean="0">
                <a:solidFill>
                  <a:schemeClr val="tx1"/>
                </a:solidFill>
                <a:effectLst/>
                <a:latin typeface="+mn-lt"/>
                <a:ea typeface="+mn-ea"/>
                <a:cs typeface="+mn-cs"/>
              </a:rPr>
              <a:t>Results for the Tsunami Planning and Hazards Mitigation Survey</a:t>
            </a:r>
            <a:r>
              <a:rPr lang="en-US" sz="1200" kern="1200" dirty="0" smtClean="0">
                <a:solidFill>
                  <a:schemeClr val="tx1"/>
                </a:solidFill>
                <a:effectLst/>
                <a:latin typeface="+mn-lt"/>
                <a:ea typeface="+mn-ea"/>
                <a:cs typeface="+mn-cs"/>
              </a:rPr>
              <a:t> found that among those organizations that received TsunamiReady recognition, 71 percent did not face any difficulties or challenges, therefore the need for a financial reward after recognition may not be necessary. However, NWS may be able to collaborate with FEMA to identify need-based financial grants for communities who are working toward TsunamiReady recognition, particularly for those communities who have never achieved recognition.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6D15ED6-72C5-B548-8D94-7543FFCE5C33}"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629854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D15ED6-72C5-B548-8D94-7543FFCE5C33}"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884216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CD4B95-6C16-49A7-B49B-0A7A46105BCB}"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1254171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CD4B95-6C16-49A7-B49B-0A7A46105BCB}"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108092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CD4B95-6C16-49A7-B49B-0A7A46105BCB}"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3020041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199595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448197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53148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29405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2906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788225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825254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0305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CD4B95-6C16-49A7-B49B-0A7A46105BCB}"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3097230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998952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489527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8E73C5-0C89-BF47-BAAF-BAFAC0559917}" type="datetimeFigureOut">
              <a:rPr lang="en-US" smtClean="0">
                <a:solidFill>
                  <a:prstClr val="black">
                    <a:tint val="75000"/>
                  </a:prstClr>
                </a:solidFill>
              </a:rPr>
              <a:pPr/>
              <a:t>2/21/2012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35DAF1F-A776-A44B-9007-594747E314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63033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CD4B95-6C16-49A7-B49B-0A7A46105BCB}" type="datetimeFigureOut">
              <a:rPr lang="en-US" smtClean="0"/>
              <a:t>2/21/2012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3284857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CD4B95-6C16-49A7-B49B-0A7A46105BCB}"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1995949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CD4B95-6C16-49A7-B49B-0A7A46105BCB}" type="datetimeFigureOut">
              <a:rPr lang="en-US" smtClean="0"/>
              <a:t>2/21/2012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1645338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CD4B95-6C16-49A7-B49B-0A7A46105BCB}" type="datetimeFigureOut">
              <a:rPr lang="en-US" smtClean="0"/>
              <a:t>2/21/2012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1422946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CD4B95-6C16-49A7-B49B-0A7A46105BCB}" type="datetimeFigureOut">
              <a:rPr lang="en-US" smtClean="0"/>
              <a:t>2/21/2012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1804366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CD4B95-6C16-49A7-B49B-0A7A46105BCB}"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794891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CD4B95-6C16-49A7-B49B-0A7A46105BCB}" type="datetimeFigureOut">
              <a:rPr lang="en-US" smtClean="0"/>
              <a:t>2/21/2012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A0E0EF-51F8-4614-BAC2-D4097853D3A9}" type="slidenum">
              <a:rPr lang="en-US" smtClean="0"/>
              <a:t>‹#›</a:t>
            </a:fld>
            <a:endParaRPr lang="en-US"/>
          </a:p>
        </p:txBody>
      </p:sp>
    </p:spTree>
    <p:extLst>
      <p:ext uri="{BB962C8B-B14F-4D97-AF65-F5344CB8AC3E}">
        <p14:creationId xmlns:p14="http://schemas.microsoft.com/office/powerpoint/2010/main" val="3530879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CD4B95-6C16-49A7-B49B-0A7A46105BCB}" type="datetimeFigureOut">
              <a:rPr lang="en-US" smtClean="0"/>
              <a:t>2/21/2012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A0E0EF-51F8-4614-BAC2-D4097853D3A9}" type="slidenum">
              <a:rPr lang="en-US" smtClean="0"/>
              <a:t>‹#›</a:t>
            </a:fld>
            <a:endParaRPr lang="en-US"/>
          </a:p>
        </p:txBody>
      </p:sp>
    </p:spTree>
    <p:extLst>
      <p:ext uri="{BB962C8B-B14F-4D97-AF65-F5344CB8AC3E}">
        <p14:creationId xmlns:p14="http://schemas.microsoft.com/office/powerpoint/2010/main" val="2306697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CC8E73C5-0C89-BF47-BAAF-BAFAC0559917}" type="datetimeFigureOut">
              <a:rPr lang="en-US" smtClean="0">
                <a:solidFill>
                  <a:prstClr val="black">
                    <a:tint val="75000"/>
                  </a:prstClr>
                </a:solidFill>
              </a:rPr>
              <a:pPr defTabSz="457200"/>
              <a:t>2/21/2012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235DAF1F-A776-A44B-9007-594747E314FB}" type="slidenum">
              <a:rPr lang="en-US" smtClean="0">
                <a:solidFill>
                  <a:prstClr val="black">
                    <a:tint val="75000"/>
                  </a:prstClr>
                </a:solidFill>
              </a:rPr>
              <a:pPr defTabSz="457200"/>
              <a:t>‹#›</a:t>
            </a:fld>
            <a:endParaRPr lang="en-US" dirty="0">
              <a:solidFill>
                <a:prstClr val="black">
                  <a:tint val="75000"/>
                </a:prstClr>
              </a:solidFill>
            </a:endParaRPr>
          </a:p>
        </p:txBody>
      </p:sp>
    </p:spTree>
    <p:extLst>
      <p:ext uri="{BB962C8B-B14F-4D97-AF65-F5344CB8AC3E}">
        <p14:creationId xmlns:p14="http://schemas.microsoft.com/office/powerpoint/2010/main" val="399946703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28600"/>
            <a:ext cx="7772400" cy="1470025"/>
          </a:xfrm>
        </p:spPr>
        <p:txBody>
          <a:bodyPr>
            <a:normAutofit/>
          </a:bodyPr>
          <a:lstStyle/>
          <a:p>
            <a:r>
              <a:rPr lang="en-US" dirty="0" smtClean="0"/>
              <a:t>Incorporating Social Science into NOAA’s Tsunami Program</a:t>
            </a:r>
            <a:endParaRPr lang="en-US" dirty="0"/>
          </a:p>
        </p:txBody>
      </p:sp>
      <p:sp>
        <p:nvSpPr>
          <p:cNvPr id="3" name="Subtitle 2"/>
          <p:cNvSpPr>
            <a:spLocks noGrp="1"/>
          </p:cNvSpPr>
          <p:nvPr>
            <p:ph type="subTitle" idx="1"/>
          </p:nvPr>
        </p:nvSpPr>
        <p:spPr>
          <a:xfrm>
            <a:off x="282541" y="4953000"/>
            <a:ext cx="8886645" cy="1752600"/>
          </a:xfrm>
        </p:spPr>
        <p:txBody>
          <a:bodyPr>
            <a:normAutofit/>
          </a:bodyPr>
          <a:lstStyle/>
          <a:p>
            <a:r>
              <a:rPr lang="en-US" dirty="0" smtClean="0"/>
              <a:t>National Tsunami Hazard Mitigation Program</a:t>
            </a:r>
          </a:p>
          <a:p>
            <a:r>
              <a:rPr lang="en-US" dirty="0" smtClean="0"/>
              <a:t>San Diego</a:t>
            </a:r>
            <a:r>
              <a:rPr lang="en-US" dirty="0"/>
              <a:t>, </a:t>
            </a:r>
            <a:r>
              <a:rPr lang="en-US" dirty="0" smtClean="0"/>
              <a:t>CA</a:t>
            </a:r>
          </a:p>
          <a:p>
            <a:r>
              <a:rPr lang="en-US" sz="1400" dirty="0" smtClean="0"/>
              <a:t>February </a:t>
            </a:r>
            <a:r>
              <a:rPr lang="en-US" sz="1400" dirty="0"/>
              <a:t>8, 2012</a:t>
            </a:r>
          </a:p>
          <a:p>
            <a:endParaRPr lang="en-US" dirty="0"/>
          </a:p>
        </p:txBody>
      </p:sp>
      <p:sp>
        <p:nvSpPr>
          <p:cNvPr id="4" name="TextBox 3"/>
          <p:cNvSpPr txBox="1"/>
          <p:nvPr/>
        </p:nvSpPr>
        <p:spPr>
          <a:xfrm>
            <a:off x="7257" y="6178653"/>
            <a:ext cx="3009900" cy="646331"/>
          </a:xfrm>
          <a:prstGeom prst="rect">
            <a:avLst/>
          </a:prstGeom>
          <a:noFill/>
        </p:spPr>
        <p:txBody>
          <a:bodyPr wrap="square" rtlCol="0">
            <a:spAutoFit/>
          </a:bodyPr>
          <a:lstStyle/>
          <a:p>
            <a:r>
              <a:rPr lang="en-US" dirty="0" smtClean="0"/>
              <a:t>Award: NA10NWS4670015</a:t>
            </a:r>
          </a:p>
          <a:p>
            <a:endParaRPr lang="en-US" dirty="0"/>
          </a:p>
        </p:txBody>
      </p:sp>
      <p:sp>
        <p:nvSpPr>
          <p:cNvPr id="6" name="TextBox 5"/>
          <p:cNvSpPr txBox="1"/>
          <p:nvPr/>
        </p:nvSpPr>
        <p:spPr>
          <a:xfrm>
            <a:off x="7257" y="1676400"/>
            <a:ext cx="9144000" cy="3370153"/>
          </a:xfrm>
          <a:prstGeom prst="rect">
            <a:avLst/>
          </a:prstGeom>
          <a:noFill/>
        </p:spPr>
        <p:txBody>
          <a:bodyPr wrap="square" rtlCol="0">
            <a:spAutoFit/>
          </a:bodyPr>
          <a:lstStyle/>
          <a:p>
            <a:pPr algn="ctr">
              <a:spcBef>
                <a:spcPts val="600"/>
              </a:spcBef>
            </a:pPr>
            <a:endParaRPr lang="en-US" sz="2000" dirty="0" smtClean="0"/>
          </a:p>
          <a:p>
            <a:pPr algn="ctr">
              <a:spcBef>
                <a:spcPts val="600"/>
              </a:spcBef>
            </a:pPr>
            <a:r>
              <a:rPr lang="en-US" sz="2000" dirty="0" smtClean="0"/>
              <a:t>Colleen Scott, </a:t>
            </a:r>
            <a:r>
              <a:rPr lang="en-US" sz="2000" dirty="0"/>
              <a:t>Winn Ketchum, </a:t>
            </a:r>
            <a:r>
              <a:rPr lang="en-US" sz="2000" dirty="0" err="1" smtClean="0"/>
              <a:t>Kasie</a:t>
            </a:r>
            <a:r>
              <a:rPr lang="en-US" sz="2000" dirty="0" smtClean="0"/>
              <a:t> Richards, Emma </a:t>
            </a:r>
            <a:r>
              <a:rPr lang="en-US" sz="2000" dirty="0" err="1" smtClean="0"/>
              <a:t>Apatu</a:t>
            </a:r>
            <a:r>
              <a:rPr lang="en-US" sz="2000" dirty="0" smtClean="0"/>
              <a:t> (ETSU)</a:t>
            </a:r>
          </a:p>
          <a:p>
            <a:pPr algn="ctr"/>
            <a:r>
              <a:rPr lang="en-US" sz="2000" dirty="0"/>
              <a:t>Victoria Johnson and Stuart </a:t>
            </a:r>
            <a:r>
              <a:rPr lang="en-US" sz="2000" dirty="0" smtClean="0"/>
              <a:t>Frazer  (GNS Science)</a:t>
            </a:r>
            <a:r>
              <a:rPr lang="en-US" sz="2000" dirty="0"/>
              <a:t> </a:t>
            </a:r>
            <a:endParaRPr lang="en-US" sz="2000" dirty="0" smtClean="0"/>
          </a:p>
          <a:p>
            <a:pPr algn="ctr"/>
            <a:r>
              <a:rPr lang="en-US" sz="2000" dirty="0" smtClean="0"/>
              <a:t>Courtney </a:t>
            </a:r>
            <a:r>
              <a:rPr lang="en-US" sz="2000" dirty="0" err="1"/>
              <a:t>Farnham</a:t>
            </a:r>
            <a:r>
              <a:rPr lang="en-US" sz="2000" dirty="0"/>
              <a:t> </a:t>
            </a:r>
            <a:r>
              <a:rPr lang="en-US" sz="2000" dirty="0" smtClean="0"/>
              <a:t>(</a:t>
            </a:r>
            <a:r>
              <a:rPr lang="en-US" sz="2000" i="1" dirty="0" smtClean="0"/>
              <a:t>UC)</a:t>
            </a:r>
            <a:endParaRPr lang="en-US" sz="2000" i="1" dirty="0"/>
          </a:p>
          <a:p>
            <a:pPr algn="ctr"/>
            <a:endParaRPr lang="en-US" sz="2400" dirty="0" smtClean="0"/>
          </a:p>
          <a:p>
            <a:pPr indent="1022350"/>
            <a:r>
              <a:rPr lang="en-US" sz="2000" dirty="0" smtClean="0"/>
              <a:t>Chris Gregg (PI)	 </a:t>
            </a:r>
            <a:r>
              <a:rPr lang="en-US" sz="1600" i="1" dirty="0" smtClean="0"/>
              <a:t>ETSU: Geosciences; Community and Behavioral Health</a:t>
            </a:r>
          </a:p>
          <a:p>
            <a:pPr indent="1022350"/>
            <a:r>
              <a:rPr lang="en-US" sz="2000" dirty="0" smtClean="0"/>
              <a:t>Nathan Wood	</a:t>
            </a:r>
            <a:r>
              <a:rPr lang="en-US" sz="2400" dirty="0" smtClean="0"/>
              <a:t> </a:t>
            </a:r>
            <a:r>
              <a:rPr lang="en-US" sz="1600" i="1" dirty="0" smtClean="0"/>
              <a:t>USGS</a:t>
            </a:r>
          </a:p>
          <a:p>
            <a:pPr indent="1022350"/>
            <a:r>
              <a:rPr lang="en-US" sz="2000" dirty="0" smtClean="0"/>
              <a:t>David Johnston	 </a:t>
            </a:r>
            <a:r>
              <a:rPr lang="en-US" sz="1600" i="1" dirty="0" smtClean="0"/>
              <a:t>Joint Centre for Disaster Research</a:t>
            </a:r>
          </a:p>
          <a:p>
            <a:pPr indent="1022350"/>
            <a:r>
              <a:rPr lang="en-US" sz="2000" dirty="0" err="1" smtClean="0"/>
              <a:t>Liesel</a:t>
            </a:r>
            <a:r>
              <a:rPr lang="en-US" sz="2000" dirty="0" smtClean="0"/>
              <a:t> Ritchie	 </a:t>
            </a:r>
            <a:r>
              <a:rPr lang="en-US" sz="1600" i="1" dirty="0" smtClean="0">
                <a:solidFill>
                  <a:prstClr val="black"/>
                </a:solidFill>
              </a:rPr>
              <a:t>UC: Natural Hazards Research Center</a:t>
            </a:r>
            <a:endParaRPr lang="en-US" sz="2400" dirty="0" smtClean="0"/>
          </a:p>
          <a:p>
            <a:pPr indent="1022350"/>
            <a:r>
              <a:rPr lang="en-US" sz="2000" dirty="0" smtClean="0"/>
              <a:t>Steve </a:t>
            </a:r>
            <a:r>
              <a:rPr lang="en-US" sz="2000" dirty="0" err="1" smtClean="0"/>
              <a:t>Meinhold</a:t>
            </a:r>
            <a:r>
              <a:rPr lang="en-US" sz="2000" dirty="0" smtClean="0"/>
              <a:t>, Jenifer Horan </a:t>
            </a:r>
            <a:r>
              <a:rPr lang="en-US" sz="1600" i="1" dirty="0" smtClean="0"/>
              <a:t>UNCW: Political Science &amp; International Affairs</a:t>
            </a:r>
          </a:p>
        </p:txBody>
      </p:sp>
    </p:spTree>
    <p:extLst>
      <p:ext uri="{BB962C8B-B14F-4D97-AF65-F5344CB8AC3E}">
        <p14:creationId xmlns:p14="http://schemas.microsoft.com/office/powerpoint/2010/main" val="37288282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US" smtClean="0"/>
              <a:t>Two Popular US-based Models</a:t>
            </a:r>
          </a:p>
        </p:txBody>
      </p:sp>
      <p:sp>
        <p:nvSpPr>
          <p:cNvPr id="16387" name="Rectangle 3"/>
          <p:cNvSpPr>
            <a:spLocks noGrp="1" noChangeArrowheads="1"/>
          </p:cNvSpPr>
          <p:nvPr>
            <p:ph type="body" idx="1"/>
          </p:nvPr>
        </p:nvSpPr>
        <p:spPr>
          <a:xfrm>
            <a:off x="457200" y="1600200"/>
            <a:ext cx="8229600" cy="3660775"/>
          </a:xfrm>
        </p:spPr>
        <p:txBody>
          <a:bodyPr/>
          <a:lstStyle/>
          <a:p>
            <a:pPr marL="609600" indent="-609600" eaLnBrk="1" hangingPunct="1">
              <a:buFont typeface="Wingdings" pitchFamily="2" charset="2"/>
              <a:buAutoNum type="arabicPeriod"/>
              <a:defRPr/>
            </a:pPr>
            <a:r>
              <a:rPr lang="en-US" b="1" dirty="0" smtClean="0"/>
              <a:t>Warning Response Model</a:t>
            </a:r>
          </a:p>
          <a:p>
            <a:pPr marL="990600" lvl="1" indent="-533400" eaLnBrk="1" hangingPunct="1">
              <a:defRPr/>
            </a:pPr>
            <a:r>
              <a:rPr lang="en-US" sz="2400" dirty="0" err="1" smtClean="0"/>
              <a:t>Mileti</a:t>
            </a:r>
            <a:r>
              <a:rPr lang="en-US" sz="2400" dirty="0" smtClean="0"/>
              <a:t> and Sorensen (1991)</a:t>
            </a:r>
          </a:p>
          <a:p>
            <a:pPr marL="990600" lvl="1" indent="-533400" eaLnBrk="1" hangingPunct="1">
              <a:defRPr/>
            </a:pPr>
            <a:r>
              <a:rPr lang="en-US" sz="2400" dirty="0" err="1" smtClean="0"/>
              <a:t>Mileti</a:t>
            </a:r>
            <a:r>
              <a:rPr lang="en-US" sz="2400" dirty="0" smtClean="0"/>
              <a:t> and Fitzpatrick (1992)</a:t>
            </a:r>
          </a:p>
          <a:p>
            <a:pPr marL="990600" lvl="1" indent="-533400" eaLnBrk="1" hangingPunct="1">
              <a:defRPr/>
            </a:pPr>
            <a:r>
              <a:rPr lang="en-US" sz="2400" dirty="0" err="1" smtClean="0"/>
              <a:t>Mileti</a:t>
            </a:r>
            <a:r>
              <a:rPr lang="en-US" sz="2400" dirty="0" smtClean="0"/>
              <a:t> and </a:t>
            </a:r>
            <a:r>
              <a:rPr lang="en-US" sz="2400" dirty="0" err="1" smtClean="0"/>
              <a:t>O’brien</a:t>
            </a:r>
            <a:r>
              <a:rPr lang="en-US" sz="2400" dirty="0" smtClean="0"/>
              <a:t> (1992)</a:t>
            </a:r>
          </a:p>
          <a:p>
            <a:pPr marL="990600" lvl="1" indent="-533400" eaLnBrk="1" hangingPunct="1">
              <a:defRPr/>
            </a:pPr>
            <a:r>
              <a:rPr lang="en-US" sz="2400" dirty="0" err="1" smtClean="0"/>
              <a:t>Mileti</a:t>
            </a:r>
            <a:r>
              <a:rPr lang="en-US" sz="2400" dirty="0" smtClean="0"/>
              <a:t> and Peek (2000)</a:t>
            </a:r>
          </a:p>
          <a:p>
            <a:pPr marL="609600" indent="-609600" eaLnBrk="1" hangingPunct="1">
              <a:buFont typeface="Wingdings" pitchFamily="2" charset="2"/>
              <a:buAutoNum type="arabicPeriod"/>
              <a:defRPr/>
            </a:pPr>
            <a:r>
              <a:rPr lang="en-US" dirty="0" smtClean="0"/>
              <a:t> </a:t>
            </a:r>
            <a:r>
              <a:rPr lang="en-US" b="1" dirty="0" smtClean="0"/>
              <a:t>Protective Action Decision Model</a:t>
            </a:r>
          </a:p>
          <a:p>
            <a:pPr marL="990600" lvl="1" indent="-533400" eaLnBrk="1" hangingPunct="1">
              <a:defRPr/>
            </a:pPr>
            <a:r>
              <a:rPr lang="en-US" sz="2400" dirty="0" err="1" smtClean="0"/>
              <a:t>Lindell</a:t>
            </a:r>
            <a:r>
              <a:rPr lang="en-US" sz="2400" dirty="0" smtClean="0"/>
              <a:t> and Perry (2004, 2011)</a:t>
            </a:r>
          </a:p>
        </p:txBody>
      </p:sp>
    </p:spTree>
    <p:extLst>
      <p:ext uri="{BB962C8B-B14F-4D97-AF65-F5344CB8AC3E}">
        <p14:creationId xmlns:p14="http://schemas.microsoft.com/office/powerpoint/2010/main" val="16503492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defRPr/>
            </a:pPr>
            <a:r>
              <a:rPr lang="en-US" smtClean="0"/>
              <a:t>The Foundation</a:t>
            </a:r>
          </a:p>
        </p:txBody>
      </p:sp>
      <p:sp>
        <p:nvSpPr>
          <p:cNvPr id="79875" name="Rectangle 3"/>
          <p:cNvSpPr>
            <a:spLocks noGrp="1" noChangeArrowheads="1"/>
          </p:cNvSpPr>
          <p:nvPr>
            <p:ph type="body" idx="1"/>
          </p:nvPr>
        </p:nvSpPr>
        <p:spPr>
          <a:xfrm>
            <a:off x="457200" y="1143000"/>
            <a:ext cx="8229600" cy="4530725"/>
          </a:xfrm>
        </p:spPr>
        <p:txBody>
          <a:bodyPr/>
          <a:lstStyle/>
          <a:p>
            <a:pPr eaLnBrk="1" hangingPunct="1">
              <a:defRPr/>
            </a:pPr>
            <a:r>
              <a:rPr lang="en-US" smtClean="0"/>
              <a:t>The Classic Persuasion Model </a:t>
            </a:r>
            <a:r>
              <a:rPr lang="en-US" sz="1800" smtClean="0"/>
              <a:t>(Lasswell, 1948), articulated by Hovland, Janis and Kelley (1953) </a:t>
            </a:r>
          </a:p>
        </p:txBody>
      </p:sp>
      <p:grpSp>
        <p:nvGrpSpPr>
          <p:cNvPr id="18436" name="Group 65"/>
          <p:cNvGrpSpPr>
            <a:grpSpLocks/>
          </p:cNvGrpSpPr>
          <p:nvPr/>
        </p:nvGrpSpPr>
        <p:grpSpPr bwMode="auto">
          <a:xfrm>
            <a:off x="609600" y="2057400"/>
            <a:ext cx="8001000" cy="2698750"/>
            <a:chOff x="384" y="1872"/>
            <a:chExt cx="5040" cy="1700"/>
          </a:xfrm>
        </p:grpSpPr>
        <p:grpSp>
          <p:nvGrpSpPr>
            <p:cNvPr id="18438" name="Group 35"/>
            <p:cNvGrpSpPr>
              <a:grpSpLocks/>
            </p:cNvGrpSpPr>
            <p:nvPr/>
          </p:nvGrpSpPr>
          <p:grpSpPr bwMode="auto">
            <a:xfrm>
              <a:off x="480" y="1872"/>
              <a:ext cx="4944" cy="1536"/>
              <a:chOff x="2160" y="5400"/>
              <a:chExt cx="8208" cy="1440"/>
            </a:xfrm>
          </p:grpSpPr>
          <p:sp>
            <p:nvSpPr>
              <p:cNvPr id="18446" name="Line 49"/>
              <p:cNvSpPr>
                <a:spLocks noChangeShapeType="1"/>
              </p:cNvSpPr>
              <p:nvPr/>
            </p:nvSpPr>
            <p:spPr bwMode="auto">
              <a:xfrm flipH="1">
                <a:off x="6912" y="6595"/>
                <a:ext cx="28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7" name="Text Box 48"/>
              <p:cNvSpPr txBox="1">
                <a:spLocks noChangeArrowheads="1"/>
              </p:cNvSpPr>
              <p:nvPr/>
            </p:nvSpPr>
            <p:spPr bwMode="auto">
              <a:xfrm>
                <a:off x="2160" y="5400"/>
                <a:ext cx="1260" cy="540"/>
              </a:xfrm>
              <a:prstGeom prst="rect">
                <a:avLst/>
              </a:prstGeom>
              <a:solidFill>
                <a:srgbClr val="FFFFFF"/>
              </a:solidFill>
              <a:ln w="9525">
                <a:solidFill>
                  <a:schemeClr val="tx1"/>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900">
                    <a:cs typeface="Times New Roman" pitchFamily="18" charset="0"/>
                  </a:rPr>
                  <a:t>Source</a:t>
                </a:r>
                <a:endParaRPr lang="en-US"/>
              </a:p>
            </p:txBody>
          </p:sp>
          <p:sp>
            <p:nvSpPr>
              <p:cNvPr id="18448" name="Text Box 47"/>
              <p:cNvSpPr txBox="1">
                <a:spLocks noChangeArrowheads="1"/>
              </p:cNvSpPr>
              <p:nvPr/>
            </p:nvSpPr>
            <p:spPr bwMode="auto">
              <a:xfrm>
                <a:off x="3888" y="5400"/>
                <a:ext cx="1296" cy="540"/>
              </a:xfrm>
              <a:prstGeom prst="rect">
                <a:avLst/>
              </a:prstGeom>
              <a:solidFill>
                <a:srgbClr val="FFFFFF"/>
              </a:solidFill>
              <a:ln w="9525">
                <a:solidFill>
                  <a:schemeClr val="tx1"/>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900">
                    <a:cs typeface="Times New Roman" pitchFamily="18" charset="0"/>
                  </a:rPr>
                  <a:t>Message</a:t>
                </a:r>
                <a:endParaRPr lang="en-US"/>
              </a:p>
            </p:txBody>
          </p:sp>
          <p:sp>
            <p:nvSpPr>
              <p:cNvPr id="18449" name="Text Box 46"/>
              <p:cNvSpPr txBox="1">
                <a:spLocks noChangeArrowheads="1"/>
              </p:cNvSpPr>
              <p:nvPr/>
            </p:nvSpPr>
            <p:spPr bwMode="auto">
              <a:xfrm>
                <a:off x="5616" y="5400"/>
                <a:ext cx="1296" cy="540"/>
              </a:xfrm>
              <a:prstGeom prst="rect">
                <a:avLst/>
              </a:prstGeom>
              <a:solidFill>
                <a:srgbClr val="FFFFFF"/>
              </a:solidFill>
              <a:ln w="9525">
                <a:solidFill>
                  <a:schemeClr val="tx1"/>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900">
                    <a:cs typeface="Times New Roman" pitchFamily="18" charset="0"/>
                  </a:rPr>
                  <a:t>Channel</a:t>
                </a:r>
                <a:endParaRPr lang="en-US"/>
              </a:p>
            </p:txBody>
          </p:sp>
          <p:sp>
            <p:nvSpPr>
              <p:cNvPr id="18450" name="Text Box 45"/>
              <p:cNvSpPr txBox="1">
                <a:spLocks noChangeArrowheads="1"/>
              </p:cNvSpPr>
              <p:nvPr/>
            </p:nvSpPr>
            <p:spPr bwMode="auto">
              <a:xfrm>
                <a:off x="7344" y="5400"/>
                <a:ext cx="1296" cy="540"/>
              </a:xfrm>
              <a:prstGeom prst="rect">
                <a:avLst/>
              </a:prstGeom>
              <a:solidFill>
                <a:srgbClr val="FFFFFF"/>
              </a:solidFill>
              <a:ln w="9525">
                <a:solidFill>
                  <a:schemeClr val="tx1"/>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900">
                    <a:cs typeface="Times New Roman" pitchFamily="18" charset="0"/>
                  </a:rPr>
                  <a:t>Receiver</a:t>
                </a:r>
                <a:endParaRPr lang="en-US"/>
              </a:p>
            </p:txBody>
          </p:sp>
          <p:sp>
            <p:nvSpPr>
              <p:cNvPr id="18451" name="Line 44"/>
              <p:cNvSpPr>
                <a:spLocks noChangeShapeType="1"/>
              </p:cNvSpPr>
              <p:nvPr/>
            </p:nvSpPr>
            <p:spPr bwMode="auto">
              <a:xfrm>
                <a:off x="3456" y="5688"/>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52" name="Line 43"/>
              <p:cNvSpPr>
                <a:spLocks noChangeShapeType="1"/>
              </p:cNvSpPr>
              <p:nvPr/>
            </p:nvSpPr>
            <p:spPr bwMode="auto">
              <a:xfrm>
                <a:off x="5184" y="5688"/>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53" name="Line 42"/>
              <p:cNvSpPr>
                <a:spLocks noChangeShapeType="1"/>
              </p:cNvSpPr>
              <p:nvPr/>
            </p:nvSpPr>
            <p:spPr bwMode="auto">
              <a:xfrm>
                <a:off x="6912" y="5688"/>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54" name="Line 41"/>
              <p:cNvSpPr>
                <a:spLocks noChangeShapeType="1"/>
              </p:cNvSpPr>
              <p:nvPr/>
            </p:nvSpPr>
            <p:spPr bwMode="auto">
              <a:xfrm flipV="1">
                <a:off x="2880" y="5928"/>
                <a:ext cx="0" cy="6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55" name="Line 40"/>
              <p:cNvSpPr>
                <a:spLocks noChangeShapeType="1"/>
              </p:cNvSpPr>
              <p:nvPr/>
            </p:nvSpPr>
            <p:spPr bwMode="auto">
              <a:xfrm>
                <a:off x="9720" y="5940"/>
                <a:ext cx="0" cy="6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6" name="Text Box 39"/>
              <p:cNvSpPr txBox="1">
                <a:spLocks noChangeArrowheads="1"/>
              </p:cNvSpPr>
              <p:nvPr/>
            </p:nvSpPr>
            <p:spPr bwMode="auto">
              <a:xfrm>
                <a:off x="5616" y="6300"/>
                <a:ext cx="1296" cy="540"/>
              </a:xfrm>
              <a:prstGeom prst="rect">
                <a:avLst/>
              </a:prstGeom>
              <a:solidFill>
                <a:srgbClr val="FFFFFF"/>
              </a:solidFill>
              <a:ln w="9525">
                <a:solidFill>
                  <a:schemeClr val="tx1"/>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900">
                    <a:cs typeface="Times New Roman" pitchFamily="18" charset="0"/>
                  </a:rPr>
                  <a:t>Feedback</a:t>
                </a:r>
                <a:endParaRPr lang="en-US"/>
              </a:p>
            </p:txBody>
          </p:sp>
          <p:sp>
            <p:nvSpPr>
              <p:cNvPr id="18457" name="Line 38"/>
              <p:cNvSpPr>
                <a:spLocks noChangeShapeType="1"/>
              </p:cNvSpPr>
              <p:nvPr/>
            </p:nvSpPr>
            <p:spPr bwMode="auto">
              <a:xfrm flipH="1">
                <a:off x="2880" y="6595"/>
                <a:ext cx="27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8" name="Text Box 37"/>
              <p:cNvSpPr txBox="1">
                <a:spLocks noChangeArrowheads="1"/>
              </p:cNvSpPr>
              <p:nvPr/>
            </p:nvSpPr>
            <p:spPr bwMode="auto">
              <a:xfrm>
                <a:off x="9072" y="5400"/>
                <a:ext cx="1296" cy="540"/>
              </a:xfrm>
              <a:prstGeom prst="rect">
                <a:avLst/>
              </a:prstGeom>
              <a:solidFill>
                <a:srgbClr val="FFFFFF"/>
              </a:solidFill>
              <a:ln w="9525">
                <a:solidFill>
                  <a:schemeClr val="tx1"/>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900">
                    <a:cs typeface="Times New Roman" pitchFamily="18" charset="0"/>
                  </a:rPr>
                  <a:t>Effect</a:t>
                </a:r>
                <a:endParaRPr lang="en-US"/>
              </a:p>
            </p:txBody>
          </p:sp>
          <p:sp>
            <p:nvSpPr>
              <p:cNvPr id="18459" name="Line 36"/>
              <p:cNvSpPr>
                <a:spLocks noChangeShapeType="1"/>
              </p:cNvSpPr>
              <p:nvPr/>
            </p:nvSpPr>
            <p:spPr bwMode="auto">
              <a:xfrm>
                <a:off x="8640" y="5688"/>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18439" name="Text Box 56"/>
            <p:cNvSpPr txBox="1">
              <a:spLocks noChangeArrowheads="1"/>
            </p:cNvSpPr>
            <p:nvPr/>
          </p:nvSpPr>
          <p:spPr bwMode="auto">
            <a:xfrm>
              <a:off x="432" y="2016"/>
              <a:ext cx="8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a:solidFill>
                    <a:schemeClr val="bg1"/>
                  </a:solidFill>
                </a:rPr>
                <a:t>Information Source</a:t>
              </a:r>
            </a:p>
          </p:txBody>
        </p:sp>
        <p:sp>
          <p:nvSpPr>
            <p:cNvPr id="18440" name="Text Box 57"/>
            <p:cNvSpPr txBox="1">
              <a:spLocks noChangeArrowheads="1"/>
            </p:cNvSpPr>
            <p:nvPr/>
          </p:nvSpPr>
          <p:spPr bwMode="auto">
            <a:xfrm>
              <a:off x="1584" y="2016"/>
              <a:ext cx="7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solidFill>
                    <a:schemeClr val="bg1"/>
                  </a:solidFill>
                </a:rPr>
                <a:t>Message</a:t>
              </a:r>
            </a:p>
          </p:txBody>
        </p:sp>
        <p:sp>
          <p:nvSpPr>
            <p:cNvPr id="18441" name="Text Box 58"/>
            <p:cNvSpPr txBox="1">
              <a:spLocks noChangeArrowheads="1"/>
            </p:cNvSpPr>
            <p:nvPr/>
          </p:nvSpPr>
          <p:spPr bwMode="auto">
            <a:xfrm>
              <a:off x="2544" y="2025"/>
              <a:ext cx="76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solidFill>
                    <a:schemeClr val="bg1"/>
                  </a:solidFill>
                </a:rPr>
                <a:t>Channel</a:t>
              </a:r>
            </a:p>
          </p:txBody>
        </p:sp>
        <p:sp>
          <p:nvSpPr>
            <p:cNvPr id="18442" name="Text Box 59"/>
            <p:cNvSpPr txBox="1">
              <a:spLocks noChangeArrowheads="1"/>
            </p:cNvSpPr>
            <p:nvPr/>
          </p:nvSpPr>
          <p:spPr bwMode="auto">
            <a:xfrm>
              <a:off x="3600" y="2016"/>
              <a:ext cx="76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solidFill>
                    <a:schemeClr val="bg1"/>
                  </a:solidFill>
                </a:rPr>
                <a:t>Receiver</a:t>
              </a:r>
            </a:p>
          </p:txBody>
        </p:sp>
        <p:sp>
          <p:nvSpPr>
            <p:cNvPr id="18443" name="Text Box 60"/>
            <p:cNvSpPr txBox="1">
              <a:spLocks noChangeArrowheads="1"/>
            </p:cNvSpPr>
            <p:nvPr/>
          </p:nvSpPr>
          <p:spPr bwMode="auto">
            <a:xfrm>
              <a:off x="4608" y="2016"/>
              <a:ext cx="76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solidFill>
                    <a:schemeClr val="bg1"/>
                  </a:solidFill>
                </a:rPr>
                <a:t>Effect</a:t>
              </a:r>
            </a:p>
          </p:txBody>
        </p:sp>
        <p:sp>
          <p:nvSpPr>
            <p:cNvPr id="18444" name="Text Box 62"/>
            <p:cNvSpPr txBox="1">
              <a:spLocks noChangeArrowheads="1"/>
            </p:cNvSpPr>
            <p:nvPr/>
          </p:nvSpPr>
          <p:spPr bwMode="auto">
            <a:xfrm>
              <a:off x="2592" y="2937"/>
              <a:ext cx="76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solidFill>
                    <a:schemeClr val="bg1"/>
                  </a:solidFill>
                </a:rPr>
                <a:t>Feedback</a:t>
              </a:r>
            </a:p>
          </p:txBody>
        </p:sp>
        <p:sp>
          <p:nvSpPr>
            <p:cNvPr id="18445" name="Text Box 64"/>
            <p:cNvSpPr txBox="1">
              <a:spLocks noChangeArrowheads="1"/>
            </p:cNvSpPr>
            <p:nvPr/>
          </p:nvSpPr>
          <p:spPr bwMode="auto">
            <a:xfrm>
              <a:off x="384" y="3168"/>
              <a:ext cx="1392"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t>After Lindell and Perry 2004</a:t>
              </a:r>
            </a:p>
          </p:txBody>
        </p:sp>
      </p:grpSp>
      <p:sp>
        <p:nvSpPr>
          <p:cNvPr id="18437" name="Rectangle 69"/>
          <p:cNvSpPr>
            <a:spLocks noChangeArrowheads="1"/>
          </p:cNvSpPr>
          <p:nvPr/>
        </p:nvSpPr>
        <p:spPr bwMode="auto">
          <a:xfrm>
            <a:off x="457200" y="4953000"/>
            <a:ext cx="7981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Selection of  factors </a:t>
            </a:r>
            <a:r>
              <a:rPr lang="en-US" b="1" u="sng"/>
              <a:t>amenable to change needed to ensure return on investment</a:t>
            </a:r>
            <a:endParaRPr lang="en-US"/>
          </a:p>
        </p:txBody>
      </p:sp>
    </p:spTree>
    <p:extLst>
      <p:ext uri="{BB962C8B-B14F-4D97-AF65-F5344CB8AC3E}">
        <p14:creationId xmlns:p14="http://schemas.microsoft.com/office/powerpoint/2010/main" val="9051210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en-US" smtClean="0"/>
              <a:t>Warning Response Model</a:t>
            </a:r>
          </a:p>
        </p:txBody>
      </p:sp>
      <p:sp>
        <p:nvSpPr>
          <p:cNvPr id="17411" name="Rectangle 3"/>
          <p:cNvSpPr>
            <a:spLocks noGrp="1" noChangeArrowheads="1"/>
          </p:cNvSpPr>
          <p:nvPr>
            <p:ph type="body" idx="1"/>
          </p:nvPr>
        </p:nvSpPr>
        <p:spPr>
          <a:xfrm>
            <a:off x="457200" y="2209800"/>
            <a:ext cx="8229600" cy="4648200"/>
          </a:xfrm>
        </p:spPr>
        <p:txBody>
          <a:bodyPr/>
          <a:lstStyle/>
          <a:p>
            <a:pPr eaLnBrk="1" hangingPunct="1">
              <a:defRPr/>
            </a:pPr>
            <a:r>
              <a:rPr lang="en-US" dirty="0" smtClean="0"/>
              <a:t>hear–perceive (understand, believe, and personalize)</a:t>
            </a:r>
          </a:p>
          <a:p>
            <a:pPr eaLnBrk="1" hangingPunct="1">
              <a:defRPr/>
            </a:pPr>
            <a:r>
              <a:rPr lang="en-US" dirty="0" smtClean="0"/>
              <a:t>Decide-respond</a:t>
            </a:r>
          </a:p>
          <a:p>
            <a:pPr lvl="1" eaLnBrk="1" hangingPunct="1">
              <a:defRPr/>
            </a:pPr>
            <a:r>
              <a:rPr lang="en-US" dirty="0" smtClean="0">
                <a:effectLst>
                  <a:outerShdw blurRad="38100" dist="38100" dir="2700000" algn="tl">
                    <a:srgbClr val="FFFFFF"/>
                  </a:outerShdw>
                </a:effectLst>
              </a:rPr>
              <a:t>continue normal routine</a:t>
            </a:r>
            <a:r>
              <a:rPr lang="en-US" dirty="0" smtClean="0"/>
              <a:t> or</a:t>
            </a:r>
          </a:p>
          <a:p>
            <a:pPr lvl="1" eaLnBrk="1" hangingPunct="1">
              <a:defRPr/>
            </a:pPr>
            <a:r>
              <a:rPr lang="en-US" dirty="0" smtClean="0">
                <a:effectLst>
                  <a:outerShdw blurRad="38100" dist="38100" dir="2700000" algn="tl">
                    <a:srgbClr val="FFFFFF"/>
                  </a:outerShdw>
                </a:effectLst>
              </a:rPr>
              <a:t>take alternative protective actions &amp; perform them </a:t>
            </a:r>
          </a:p>
          <a:p>
            <a:pPr eaLnBrk="1" hangingPunct="1">
              <a:defRPr/>
            </a:pPr>
            <a:r>
              <a:rPr lang="en-US" dirty="0" smtClean="0"/>
              <a:t>People don’t passively wait, they actively seek information (</a:t>
            </a:r>
            <a:r>
              <a:rPr lang="en-US" i="1" dirty="0" smtClean="0"/>
              <a:t>Confirmation Process</a:t>
            </a:r>
            <a:r>
              <a:rPr lang="en-US" dirty="0" smtClean="0"/>
              <a:t>)</a:t>
            </a:r>
          </a:p>
          <a:p>
            <a:pPr lvl="1" eaLnBrk="1" hangingPunct="1">
              <a:defRPr/>
            </a:pPr>
            <a:endParaRPr lang="en-US" dirty="0" smtClean="0">
              <a:effectLst>
                <a:outerShdw blurRad="38100" dist="38100" dir="2700000" algn="tl">
                  <a:srgbClr val="FFFFFF"/>
                </a:outerShdw>
              </a:effectLst>
            </a:endParaRPr>
          </a:p>
        </p:txBody>
      </p:sp>
      <p:sp>
        <p:nvSpPr>
          <p:cNvPr id="19460" name="Text Box 4"/>
          <p:cNvSpPr txBox="1">
            <a:spLocks noChangeArrowheads="1"/>
          </p:cNvSpPr>
          <p:nvPr/>
        </p:nvSpPr>
        <p:spPr bwMode="auto">
          <a:xfrm>
            <a:off x="3276600" y="1219200"/>
            <a:ext cx="2743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t>(Mileti and colleagues)</a:t>
            </a:r>
          </a:p>
        </p:txBody>
      </p:sp>
      <p:sp>
        <p:nvSpPr>
          <p:cNvPr id="17413" name="Rectangle 5"/>
          <p:cNvSpPr>
            <a:spLocks noChangeArrowheads="1"/>
          </p:cNvSpPr>
          <p:nvPr/>
        </p:nvSpPr>
        <p:spPr bwMode="auto">
          <a:xfrm>
            <a:off x="457200" y="1706563"/>
            <a:ext cx="3897221" cy="584775"/>
          </a:xfrm>
          <a:prstGeom prst="rect">
            <a:avLst/>
          </a:prstGeom>
          <a:noFill/>
          <a:ln w="9525">
            <a:noFill/>
            <a:miter lim="800000"/>
            <a:headEnd/>
            <a:tailEnd/>
          </a:ln>
          <a:effectLst/>
        </p:spPr>
        <p:txBody>
          <a:bodyPr wrap="none">
            <a:spAutoFit/>
          </a:bodyPr>
          <a:lstStyle/>
          <a:p>
            <a:pPr>
              <a:defRPr/>
            </a:pPr>
            <a:r>
              <a:rPr lang="en-US" sz="3200" dirty="0">
                <a:effectLst>
                  <a:outerShdw blurRad="38100" dist="38100" dir="2700000" algn="tl">
                    <a:srgbClr val="010199"/>
                  </a:outerShdw>
                </a:effectLst>
                <a:latin typeface="Arial" charset="0"/>
                <a:cs typeface="Arial" charset="0"/>
              </a:rPr>
              <a:t>Process / sequence:</a:t>
            </a:r>
          </a:p>
        </p:txBody>
      </p:sp>
    </p:spTree>
    <p:extLst>
      <p:ext uri="{BB962C8B-B14F-4D97-AF65-F5344CB8AC3E}">
        <p14:creationId xmlns:p14="http://schemas.microsoft.com/office/powerpoint/2010/main" val="10558738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US" sz="4000" smtClean="0"/>
              <a:t>Warning Confirmation Process</a:t>
            </a:r>
          </a:p>
        </p:txBody>
      </p:sp>
      <p:sp>
        <p:nvSpPr>
          <p:cNvPr id="29699" name="Rectangle 3"/>
          <p:cNvSpPr>
            <a:spLocks noGrp="1" noChangeArrowheads="1"/>
          </p:cNvSpPr>
          <p:nvPr>
            <p:ph type="body" idx="1"/>
          </p:nvPr>
        </p:nvSpPr>
        <p:spPr/>
        <p:txBody>
          <a:bodyPr>
            <a:normAutofit fontScale="92500" lnSpcReduction="10000"/>
          </a:bodyPr>
          <a:lstStyle/>
          <a:p>
            <a:pPr marL="660400" indent="-660400" eaLnBrk="1" hangingPunct="1">
              <a:buFont typeface="Wingdings" pitchFamily="2" charset="2"/>
              <a:buNone/>
              <a:defRPr/>
            </a:pPr>
            <a:r>
              <a:rPr lang="en-US" sz="2800" dirty="0" smtClean="0"/>
              <a:t>Sequence and Human Outcomes depend on:</a:t>
            </a:r>
          </a:p>
          <a:p>
            <a:pPr marL="660400" indent="-660400" eaLnBrk="1" hangingPunct="1">
              <a:buFontTx/>
              <a:buAutoNum type="arabicPeriod"/>
              <a:defRPr/>
            </a:pPr>
            <a:r>
              <a:rPr lang="en-US" sz="2800" i="1" dirty="0" smtClean="0"/>
              <a:t>Message </a:t>
            </a:r>
            <a:r>
              <a:rPr lang="en-US" sz="2800" i="1" u="sng" dirty="0" smtClean="0"/>
              <a:t>Content</a:t>
            </a:r>
            <a:r>
              <a:rPr lang="en-US" sz="2800" dirty="0" smtClean="0"/>
              <a:t> Received</a:t>
            </a:r>
          </a:p>
          <a:p>
            <a:pPr marL="1035050" lvl="1" indent="-577850" eaLnBrk="1" hangingPunct="1">
              <a:buClr>
                <a:schemeClr val="tx1"/>
              </a:buClr>
              <a:buFontTx/>
              <a:buAutoNum type="romanLcPeriod"/>
              <a:defRPr/>
            </a:pPr>
            <a:r>
              <a:rPr lang="en-US" sz="2000" dirty="0" smtClean="0"/>
              <a:t>Hazard, source, timing, guidance</a:t>
            </a:r>
          </a:p>
          <a:p>
            <a:pPr marL="660400" indent="-660400" eaLnBrk="1" hangingPunct="1">
              <a:buFontTx/>
              <a:buAutoNum type="arabicPeriod"/>
              <a:defRPr/>
            </a:pPr>
            <a:r>
              <a:rPr lang="en-US" sz="2800" i="1" u="sng" dirty="0" smtClean="0"/>
              <a:t>Style</a:t>
            </a:r>
            <a:r>
              <a:rPr lang="en-US" sz="2800" dirty="0" smtClean="0"/>
              <a:t> </a:t>
            </a:r>
            <a:r>
              <a:rPr lang="en-US" sz="2800" i="1" dirty="0" smtClean="0"/>
              <a:t>of Message</a:t>
            </a:r>
            <a:r>
              <a:rPr lang="en-US" sz="2800" dirty="0" smtClean="0"/>
              <a:t> Received</a:t>
            </a:r>
          </a:p>
          <a:p>
            <a:pPr marL="1035050" lvl="1" indent="-577850" eaLnBrk="1" hangingPunct="1">
              <a:buClr>
                <a:schemeClr val="tx1"/>
              </a:buClr>
              <a:buFontTx/>
              <a:buAutoNum type="romanLcPeriod"/>
              <a:defRPr/>
            </a:pPr>
            <a:r>
              <a:rPr lang="en-US" sz="2000" dirty="0" smtClean="0">
                <a:latin typeface="Arial Unicode MS" pitchFamily="34" charset="-128"/>
                <a:ea typeface="Arial Unicode MS" pitchFamily="34" charset="-128"/>
                <a:cs typeface="Arial Unicode MS" pitchFamily="34" charset="-128"/>
              </a:rPr>
              <a:t>specificity, consistency, certainty, clarity, accuracy, sufficiency, and channel</a:t>
            </a:r>
          </a:p>
          <a:p>
            <a:pPr marL="660400" indent="-660400" eaLnBrk="1" hangingPunct="1">
              <a:buFontTx/>
              <a:buAutoNum type="arabicPeriod"/>
              <a:defRPr/>
            </a:pPr>
            <a:r>
              <a:rPr lang="en-US" sz="2800" i="1" u="sng" dirty="0" smtClean="0"/>
              <a:t>Receiver</a:t>
            </a:r>
            <a:r>
              <a:rPr lang="en-US" sz="2800" i="1" dirty="0" smtClean="0"/>
              <a:t> Characteristics</a:t>
            </a:r>
          </a:p>
          <a:p>
            <a:pPr marL="1035050" lvl="1" indent="-577850" eaLnBrk="1" hangingPunct="1">
              <a:buFontTx/>
              <a:buAutoNum type="romanLcPeriod"/>
              <a:defRPr/>
            </a:pPr>
            <a:r>
              <a:rPr lang="en-US" sz="2400" i="1" dirty="0" smtClean="0"/>
              <a:t>Environmental cues, social setting, social ties, social structure, psychological 	</a:t>
            </a:r>
          </a:p>
          <a:p>
            <a:pPr marL="660400" indent="-660400" eaLnBrk="1" hangingPunct="1">
              <a:buFontTx/>
              <a:buNone/>
              <a:defRPr/>
            </a:pPr>
            <a:endParaRPr lang="en-US" sz="2400" dirty="0" smtClean="0">
              <a:effectLst>
                <a:outerShdw blurRad="38100" dist="38100" dir="2700000" algn="tl">
                  <a:srgbClr val="FFFFFF"/>
                </a:outerShdw>
              </a:effectLst>
            </a:endParaRPr>
          </a:p>
          <a:p>
            <a:pPr marL="660400" indent="-660400" eaLnBrk="1" hangingPunct="1">
              <a:buFontTx/>
              <a:buNone/>
              <a:defRPr/>
            </a:pPr>
            <a:r>
              <a:rPr lang="en-US" sz="2400" b="1" dirty="0" smtClean="0">
                <a:effectLst>
                  <a:outerShdw blurRad="38100" dist="38100" dir="2700000" algn="tl">
                    <a:srgbClr val="FFFFFF"/>
                  </a:outerShdw>
                </a:effectLst>
              </a:rPr>
              <a:t>Concerns</a:t>
            </a:r>
            <a:r>
              <a:rPr lang="en-US" sz="2400" dirty="0" smtClean="0">
                <a:effectLst>
                  <a:outerShdw blurRad="38100" dist="38100" dir="2700000" algn="tl">
                    <a:srgbClr val="FFFFFF"/>
                  </a:outerShdw>
                </a:effectLst>
              </a:rPr>
              <a:t>: messages </a:t>
            </a:r>
            <a:r>
              <a:rPr lang="en-US" sz="2400" dirty="0" smtClean="0"/>
              <a:t>focuses on immediate aspects of the</a:t>
            </a:r>
            <a:r>
              <a:rPr lang="en-US" sz="2400" dirty="0" smtClean="0">
                <a:effectLst>
                  <a:outerShdw blurRad="38100" dist="38100" dir="2700000" algn="tl">
                    <a:srgbClr val="FFFFFF"/>
                  </a:outerShdw>
                </a:effectLst>
              </a:rPr>
              <a:t> </a:t>
            </a:r>
            <a:r>
              <a:rPr lang="en-US" sz="2400" u="sng" dirty="0" smtClean="0">
                <a:effectLst>
                  <a:outerShdw blurRad="38100" dist="38100" dir="2700000" algn="tl">
                    <a:srgbClr val="FFFFFF"/>
                  </a:outerShdw>
                </a:effectLst>
              </a:rPr>
              <a:t>message</a:t>
            </a:r>
            <a:r>
              <a:rPr lang="en-US" sz="2400" dirty="0" smtClean="0"/>
              <a:t> rather than longer term factors of the </a:t>
            </a:r>
            <a:r>
              <a:rPr lang="en-US" sz="2400" dirty="0" smtClean="0">
                <a:effectLst>
                  <a:outerShdw blurRad="38100" dist="38100" dir="2700000" algn="tl">
                    <a:srgbClr val="FFFFFF"/>
                  </a:outerShdw>
                </a:effectLst>
              </a:rPr>
              <a:t>receiver</a:t>
            </a:r>
          </a:p>
        </p:txBody>
      </p:sp>
      <p:sp>
        <p:nvSpPr>
          <p:cNvPr id="20484" name="Text Box 5"/>
          <p:cNvSpPr txBox="1">
            <a:spLocks noChangeArrowheads="1"/>
          </p:cNvSpPr>
          <p:nvPr/>
        </p:nvSpPr>
        <p:spPr bwMode="auto">
          <a:xfrm>
            <a:off x="6019800" y="1033463"/>
            <a:ext cx="2743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t>(Mileti and colleagues)</a:t>
            </a:r>
          </a:p>
        </p:txBody>
      </p:sp>
    </p:spTree>
    <p:extLst>
      <p:ext uri="{BB962C8B-B14F-4D97-AF65-F5344CB8AC3E}">
        <p14:creationId xmlns:p14="http://schemas.microsoft.com/office/powerpoint/2010/main" val="14977380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699">
                                            <p:txEl>
                                              <p:pRg st="4" end="4"/>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9699">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699">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969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152400"/>
            <a:ext cx="8229600" cy="1143000"/>
          </a:xfrm>
        </p:spPr>
        <p:txBody>
          <a:bodyPr/>
          <a:lstStyle/>
          <a:p>
            <a:pPr eaLnBrk="1" hangingPunct="1">
              <a:defRPr/>
            </a:pPr>
            <a:r>
              <a:rPr lang="en-US" sz="4000" smtClean="0"/>
              <a:t>Protective Action Decision Model</a:t>
            </a:r>
          </a:p>
        </p:txBody>
      </p:sp>
      <p:sp>
        <p:nvSpPr>
          <p:cNvPr id="18435" name="Rectangle 3"/>
          <p:cNvSpPr>
            <a:spLocks noGrp="1" noChangeArrowheads="1"/>
          </p:cNvSpPr>
          <p:nvPr>
            <p:ph type="body" idx="1"/>
          </p:nvPr>
        </p:nvSpPr>
        <p:spPr>
          <a:xfrm>
            <a:off x="457200" y="1219200"/>
            <a:ext cx="8229600" cy="4800600"/>
          </a:xfrm>
        </p:spPr>
        <p:txBody>
          <a:bodyPr/>
          <a:lstStyle/>
          <a:p>
            <a:pPr eaLnBrk="1" hangingPunct="1">
              <a:buFont typeface="Wingdings" pitchFamily="2" charset="2"/>
              <a:buNone/>
              <a:defRPr/>
            </a:pPr>
            <a:r>
              <a:rPr lang="en-US" sz="2800" dirty="0" smtClean="0"/>
              <a:t>Emphasizes</a:t>
            </a:r>
          </a:p>
          <a:p>
            <a:pPr eaLnBrk="1" hangingPunct="1">
              <a:defRPr/>
            </a:pPr>
            <a:r>
              <a:rPr lang="en-US" sz="2800" u="sng" dirty="0" smtClean="0"/>
              <a:t>Environmental cues</a:t>
            </a:r>
            <a:r>
              <a:rPr lang="en-US" sz="2800" dirty="0" smtClean="0"/>
              <a:t> and </a:t>
            </a:r>
            <a:r>
              <a:rPr lang="en-US" sz="2800" u="sng" dirty="0" smtClean="0"/>
              <a:t>social sources.</a:t>
            </a:r>
            <a:r>
              <a:rPr lang="en-US" sz="2800" dirty="0" smtClean="0"/>
              <a:t> </a:t>
            </a:r>
          </a:p>
          <a:p>
            <a:pPr eaLnBrk="1" hangingPunct="1">
              <a:defRPr/>
            </a:pPr>
            <a:r>
              <a:rPr lang="en-US" sz="2800" dirty="0" smtClean="0"/>
              <a:t>Resulting perceptions of threat derived from combining that information with pre-existing beliefs. These are based on:</a:t>
            </a:r>
          </a:p>
          <a:p>
            <a:pPr lvl="1" eaLnBrk="1" hangingPunct="1">
              <a:defRPr/>
            </a:pPr>
            <a:r>
              <a:rPr lang="en-US" sz="2600" dirty="0" smtClean="0"/>
              <a:t>past experiences </a:t>
            </a:r>
            <a:r>
              <a:rPr lang="en-US" sz="2000" dirty="0" smtClean="0"/>
              <a:t>(</a:t>
            </a:r>
            <a:r>
              <a:rPr lang="en-US" sz="2000" dirty="0" err="1" smtClean="0"/>
              <a:t>Houts</a:t>
            </a:r>
            <a:r>
              <a:rPr lang="en-US" sz="2000" dirty="0" smtClean="0"/>
              <a:t> et al., 1984; </a:t>
            </a:r>
            <a:r>
              <a:rPr lang="en-US" sz="2000" dirty="0" err="1" smtClean="0"/>
              <a:t>Lindell</a:t>
            </a:r>
            <a:r>
              <a:rPr lang="en-US" sz="2000" dirty="0" smtClean="0"/>
              <a:t> and Perry, 1992; </a:t>
            </a:r>
            <a:r>
              <a:rPr lang="en-US" sz="2000" dirty="0" err="1" smtClean="0"/>
              <a:t>Lindell</a:t>
            </a:r>
            <a:r>
              <a:rPr lang="en-US" sz="2000" dirty="0" smtClean="0"/>
              <a:t> and Perry, 2004). </a:t>
            </a:r>
          </a:p>
          <a:p>
            <a:pPr eaLnBrk="1" hangingPunct="1">
              <a:defRPr/>
            </a:pPr>
            <a:r>
              <a:rPr lang="en-US" dirty="0" smtClean="0"/>
              <a:t>Calls attention to people’s perceptions of alternative protective actions</a:t>
            </a:r>
            <a:endParaRPr lang="en-US" sz="3600" dirty="0" smtClean="0"/>
          </a:p>
          <a:p>
            <a:pPr eaLnBrk="1" hangingPunct="1">
              <a:defRPr/>
            </a:pPr>
            <a:endParaRPr lang="en-US" sz="2800" dirty="0" smtClean="0"/>
          </a:p>
        </p:txBody>
      </p:sp>
      <p:sp>
        <p:nvSpPr>
          <p:cNvPr id="21508" name="Text Box 4"/>
          <p:cNvSpPr txBox="1">
            <a:spLocks noChangeArrowheads="1"/>
          </p:cNvSpPr>
          <p:nvPr/>
        </p:nvSpPr>
        <p:spPr bwMode="auto">
          <a:xfrm>
            <a:off x="3276600" y="990600"/>
            <a:ext cx="4191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t>(Lindell and Perry and colleagues)</a:t>
            </a:r>
          </a:p>
        </p:txBody>
      </p:sp>
    </p:spTree>
    <p:extLst>
      <p:ext uri="{BB962C8B-B14F-4D97-AF65-F5344CB8AC3E}">
        <p14:creationId xmlns:p14="http://schemas.microsoft.com/office/powerpoint/2010/main" val="17541228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8435">
                                            <p:txEl>
                                              <p:pRg st="0" end="0"/>
                                            </p:txEl>
                                          </p:spTgt>
                                        </p:tgtEl>
                                        <p:attrNameLst>
                                          <p:attrName>ppt_c</p:attrName>
                                        </p:attrNameLst>
                                      </p:cBhvr>
                                      <p:to>
                                        <a:schemeClr val="bg2"/>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8435">
                                            <p:txEl>
                                              <p:pRg st="1" end="1"/>
                                            </p:txEl>
                                          </p:spTgt>
                                        </p:tgtEl>
                                        <p:attrNameLst>
                                          <p:attrName>ppt_c</p:attrName>
                                        </p:attrNameLst>
                                      </p:cBhvr>
                                      <p:to>
                                        <a:schemeClr val="bg2"/>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8435">
                                            <p:txEl>
                                              <p:pRg st="2" end="2"/>
                                            </p:txEl>
                                          </p:spTgt>
                                        </p:tgtEl>
                                        <p:attrNameLst>
                                          <p:attrName>ppt_c</p:attrName>
                                        </p:attrNameLst>
                                      </p:cBhvr>
                                      <p:to>
                                        <a:schemeClr val="bg2"/>
                                      </p:to>
                                    </p:animClr>
                                  </p:subTnLst>
                                </p:cTn>
                              </p:par>
                              <p:par>
                                <p:cTn id="15" presetID="1" presetClass="entr" presetSubtype="0" fill="hold" grpId="0" nodeType="withEffect">
                                  <p:stCondLst>
                                    <p:cond delay="0"/>
                                  </p:stCondLst>
                                  <p:childTnLst>
                                    <p:set>
                                      <p:cBhvr>
                                        <p:cTn id="16" dur="1" fill="hold">
                                          <p:stCondLst>
                                            <p:cond delay="0"/>
                                          </p:stCondLst>
                                        </p:cTn>
                                        <p:tgtEl>
                                          <p:spTgt spid="18435">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8435">
                                            <p:txEl>
                                              <p:pRg st="3" end="3"/>
                                            </p:txEl>
                                          </p:spTgt>
                                        </p:tgtEl>
                                        <p:attrNameLst>
                                          <p:attrName>ppt_c</p:attrName>
                                        </p:attrNameLst>
                                      </p:cBhvr>
                                      <p:to>
                                        <a:schemeClr val="bg2"/>
                                      </p:to>
                                    </p:animClr>
                                  </p:sub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435">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8435">
                                            <p:txEl>
                                              <p:pRg st="4" end="4"/>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Given behavioral models, </a:t>
            </a:r>
            <a:br>
              <a:rPr lang="en-US" dirty="0" smtClean="0"/>
            </a:br>
            <a:r>
              <a:rPr lang="en-US" dirty="0" smtClean="0"/>
              <a:t>TWC Products can…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Address:</a:t>
            </a:r>
          </a:p>
          <a:p>
            <a:pPr lvl="1"/>
            <a:r>
              <a:rPr lang="en-US" dirty="0" smtClean="0"/>
              <a:t>Message Content &amp; Style</a:t>
            </a:r>
          </a:p>
          <a:p>
            <a:r>
              <a:rPr lang="en-US" dirty="0" smtClean="0"/>
              <a:t>but, not:</a:t>
            </a:r>
          </a:p>
          <a:p>
            <a:pPr lvl="1"/>
            <a:r>
              <a:rPr lang="en-US" dirty="0" smtClean="0"/>
              <a:t>Receiver Characteristics</a:t>
            </a:r>
          </a:p>
          <a:p>
            <a:pPr lvl="1"/>
            <a:r>
              <a:rPr lang="en-US" dirty="0" smtClean="0"/>
              <a:t>Social/environmental  </a:t>
            </a:r>
            <a:r>
              <a:rPr lang="en-US" u="sng" dirty="0" smtClean="0"/>
              <a:t>context</a:t>
            </a:r>
            <a:r>
              <a:rPr lang="en-US" dirty="0" smtClean="0"/>
              <a:t> within which individuals must act</a:t>
            </a:r>
          </a:p>
          <a:p>
            <a:r>
              <a:rPr lang="en-US" b="1" dirty="0" smtClean="0"/>
              <a:t>Warning Confirmation Process </a:t>
            </a:r>
            <a:r>
              <a:rPr lang="en-US" dirty="0" smtClean="0"/>
              <a:t>can be enhanced by:</a:t>
            </a:r>
          </a:p>
          <a:p>
            <a:pPr lvl="1"/>
            <a:r>
              <a:rPr lang="en-US" dirty="0" smtClean="0"/>
              <a:t>consistent messages from each TWC …</a:t>
            </a:r>
          </a:p>
          <a:p>
            <a:pPr lvl="1"/>
            <a:r>
              <a:rPr lang="en-US" dirty="0" smtClean="0"/>
              <a:t>repeated multiple times from multiple sources, and</a:t>
            </a:r>
          </a:p>
          <a:p>
            <a:pPr lvl="1"/>
            <a:r>
              <a:rPr lang="en-US" dirty="0" smtClean="0"/>
              <a:t>matching </a:t>
            </a:r>
            <a:r>
              <a:rPr lang="en-US" i="1" dirty="0" smtClean="0"/>
              <a:t>dissemination routes </a:t>
            </a:r>
            <a:r>
              <a:rPr lang="en-US" dirty="0" smtClean="0"/>
              <a:t>with technology innovations in communication (e.g., social media, apps) </a:t>
            </a:r>
          </a:p>
          <a:p>
            <a:pPr lvl="2"/>
            <a:r>
              <a:rPr lang="en-US" dirty="0" smtClean="0"/>
              <a:t>this helps satisfy “</a:t>
            </a:r>
            <a:r>
              <a:rPr lang="en-US" i="1" dirty="0" smtClean="0"/>
              <a:t>milling</a:t>
            </a:r>
            <a:r>
              <a:rPr lang="en-US" dirty="0" smtClean="0"/>
              <a:t>” or “</a:t>
            </a:r>
            <a:r>
              <a:rPr lang="en-US" i="1" dirty="0" smtClean="0"/>
              <a:t>information seeking process</a:t>
            </a:r>
            <a:r>
              <a:rPr lang="en-US" dirty="0" smtClean="0"/>
              <a:t>”</a:t>
            </a:r>
          </a:p>
        </p:txBody>
      </p:sp>
    </p:spTree>
    <p:extLst>
      <p:ext uri="{BB962C8B-B14F-4D97-AF65-F5344CB8AC3E}">
        <p14:creationId xmlns:p14="http://schemas.microsoft.com/office/powerpoint/2010/main" val="15816264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Obj. 2: </a:t>
            </a:r>
            <a:r>
              <a:rPr lang="en-US" dirty="0" err="1"/>
              <a:t>TsunamiReady</a:t>
            </a:r>
            <a:r>
              <a:rPr lang="en-US" dirty="0"/>
              <a:t>™</a:t>
            </a:r>
          </a:p>
        </p:txBody>
      </p:sp>
      <p:sp>
        <p:nvSpPr>
          <p:cNvPr id="3" name="Content Placeholder 2"/>
          <p:cNvSpPr>
            <a:spLocks noGrp="1"/>
          </p:cNvSpPr>
          <p:nvPr>
            <p:ph idx="1"/>
          </p:nvPr>
        </p:nvSpPr>
        <p:spPr>
          <a:xfrm>
            <a:off x="457200" y="1600200"/>
            <a:ext cx="8458200" cy="4525963"/>
          </a:xfrm>
        </p:spPr>
        <p:txBody>
          <a:bodyPr/>
          <a:lstStyle/>
          <a:p>
            <a:pPr marL="0" indent="0">
              <a:buNone/>
            </a:pPr>
            <a:endParaRPr lang="en-US" dirty="0" smtClean="0"/>
          </a:p>
          <a:p>
            <a:pPr marL="0" indent="0">
              <a:buNone/>
            </a:pPr>
            <a:r>
              <a:rPr lang="en-US" dirty="0" smtClean="0"/>
              <a:t>Objectives:</a:t>
            </a:r>
          </a:p>
          <a:p>
            <a:r>
              <a:rPr lang="en-US" dirty="0" smtClean="0"/>
              <a:t>Solicit feedback from emergency managers/stakeholders about:</a:t>
            </a:r>
          </a:p>
          <a:p>
            <a:pPr lvl="1"/>
            <a:r>
              <a:rPr lang="en-US" i="1" dirty="0" smtClean="0"/>
              <a:t>Draft </a:t>
            </a:r>
            <a:r>
              <a:rPr lang="en-US" dirty="0" smtClean="0"/>
              <a:t>Guidelines for becoming </a:t>
            </a:r>
            <a:r>
              <a:rPr lang="en-US" dirty="0" err="1" smtClean="0"/>
              <a:t>TsunamiReady</a:t>
            </a:r>
            <a:r>
              <a:rPr lang="en-US" dirty="0" smtClean="0"/>
              <a:t>™ and</a:t>
            </a:r>
          </a:p>
          <a:p>
            <a:pPr lvl="1"/>
            <a:r>
              <a:rPr lang="en-US" dirty="0" smtClean="0"/>
              <a:t>Community Rating System </a:t>
            </a:r>
            <a:r>
              <a:rPr lang="en-US" dirty="0"/>
              <a:t>for communities with populations </a:t>
            </a:r>
            <a:r>
              <a:rPr lang="en-US" dirty="0" smtClean="0"/>
              <a:t>&gt;50,000</a:t>
            </a:r>
          </a:p>
          <a:p>
            <a:pPr marL="0" indent="0">
              <a:buNone/>
            </a:pPr>
            <a:endParaRPr lang="en-US" dirty="0" smtClean="0"/>
          </a:p>
        </p:txBody>
      </p:sp>
    </p:spTree>
    <p:extLst>
      <p:ext uri="{BB962C8B-B14F-4D97-AF65-F5344CB8AC3E}">
        <p14:creationId xmlns:p14="http://schemas.microsoft.com/office/powerpoint/2010/main" val="37306480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Current TR guidelines vs. draft guidelines</a:t>
            </a:r>
            <a:endParaRPr lang="en-US" sz="3600" dirty="0"/>
          </a:p>
        </p:txBody>
      </p:sp>
      <p:sp>
        <p:nvSpPr>
          <p:cNvPr id="3" name="Content Placeholder 2"/>
          <p:cNvSpPr>
            <a:spLocks noGrp="1"/>
          </p:cNvSpPr>
          <p:nvPr>
            <p:ph idx="1"/>
          </p:nvPr>
        </p:nvSpPr>
        <p:spPr/>
        <p:txBody>
          <a:bodyPr>
            <a:normAutofit fontScale="77500" lnSpcReduction="20000"/>
          </a:bodyPr>
          <a:lstStyle/>
          <a:p>
            <a:pPr>
              <a:buFontTx/>
              <a:buChar char="-"/>
            </a:pPr>
            <a:r>
              <a:rPr lang="en-US" i="1" dirty="0" smtClean="0"/>
              <a:t>Current</a:t>
            </a:r>
            <a:r>
              <a:rPr lang="en-US" dirty="0" smtClean="0"/>
              <a:t>:</a:t>
            </a:r>
          </a:p>
          <a:p>
            <a:pPr lvl="1">
              <a:buFontTx/>
              <a:buChar char="-"/>
            </a:pPr>
            <a:r>
              <a:rPr lang="en-US" dirty="0" smtClean="0"/>
              <a:t>a few mandatory actions in 5 categories, which vary </a:t>
            </a:r>
            <a:r>
              <a:rPr lang="en-US" dirty="0"/>
              <a:t>base on a community’s population </a:t>
            </a:r>
            <a:r>
              <a:rPr lang="en-US" dirty="0" smtClean="0"/>
              <a:t>size. </a:t>
            </a:r>
          </a:p>
          <a:p>
            <a:pPr lvl="1">
              <a:buFontTx/>
              <a:buChar char="-"/>
            </a:pPr>
            <a:r>
              <a:rPr lang="en-US" dirty="0" smtClean="0"/>
              <a:t>Reflect </a:t>
            </a:r>
            <a:r>
              <a:rPr lang="en-US" dirty="0" err="1" smtClean="0"/>
              <a:t>StormReady</a:t>
            </a:r>
            <a:r>
              <a:rPr lang="en-US" dirty="0" smtClean="0"/>
              <a:t> </a:t>
            </a:r>
            <a:r>
              <a:rPr lang="en-US" dirty="0"/>
              <a:t>™ </a:t>
            </a:r>
            <a:r>
              <a:rPr lang="en-US" dirty="0" smtClean="0"/>
              <a:t>program</a:t>
            </a:r>
          </a:p>
          <a:p>
            <a:pPr>
              <a:buFontTx/>
              <a:buChar char="-"/>
            </a:pPr>
            <a:r>
              <a:rPr lang="en-US" i="1" dirty="0" smtClean="0"/>
              <a:t>Draft </a:t>
            </a:r>
            <a:r>
              <a:rPr lang="en-US" dirty="0" smtClean="0"/>
              <a:t>guidelines:</a:t>
            </a:r>
          </a:p>
          <a:p>
            <a:pPr lvl="1">
              <a:buFontTx/>
              <a:buChar char="-"/>
            </a:pPr>
            <a:r>
              <a:rPr lang="en-US" dirty="0" smtClean="0"/>
              <a:t>in revision for years</a:t>
            </a:r>
          </a:p>
          <a:p>
            <a:pPr lvl="1">
              <a:buFontTx/>
              <a:buChar char="-"/>
            </a:pPr>
            <a:r>
              <a:rPr lang="en-US" dirty="0" smtClean="0"/>
              <a:t>Include 192 actions in mandatory </a:t>
            </a:r>
            <a:r>
              <a:rPr lang="en-US" dirty="0"/>
              <a:t>and </a:t>
            </a:r>
            <a:r>
              <a:rPr lang="en-US" dirty="0" smtClean="0"/>
              <a:t>optional categories representing:</a:t>
            </a:r>
          </a:p>
          <a:p>
            <a:pPr lvl="2">
              <a:buFontTx/>
              <a:buChar char="-"/>
            </a:pPr>
            <a:r>
              <a:rPr lang="en-US" i="1" dirty="0" smtClean="0"/>
              <a:t>Mitigation, Preparedness, Response &amp;Recovery, </a:t>
            </a:r>
          </a:p>
          <a:p>
            <a:pPr lvl="1">
              <a:buFontTx/>
              <a:buChar char="-"/>
            </a:pPr>
            <a:r>
              <a:rPr lang="en-US" dirty="0" smtClean="0"/>
              <a:t>Elevated status achieved by accruing optional points</a:t>
            </a:r>
          </a:p>
          <a:p>
            <a:pPr lvl="1">
              <a:buFontTx/>
              <a:buChar char="-"/>
            </a:pPr>
            <a:r>
              <a:rPr lang="en-US" dirty="0" smtClean="0"/>
              <a:t>Specific for communities with &gt;50K residents</a:t>
            </a:r>
          </a:p>
          <a:p>
            <a:pPr lvl="1">
              <a:buFontTx/>
              <a:buChar char="-"/>
            </a:pPr>
            <a:r>
              <a:rPr lang="en-US" dirty="0" smtClean="0"/>
              <a:t>Rating systems is tiered designations </a:t>
            </a:r>
            <a:r>
              <a:rPr lang="en-US" dirty="0"/>
              <a:t>of </a:t>
            </a:r>
            <a:r>
              <a:rPr lang="en-US" i="1" dirty="0"/>
              <a:t>bronze, silver </a:t>
            </a:r>
            <a:r>
              <a:rPr lang="en-US" i="1" dirty="0" smtClean="0"/>
              <a:t>&amp; gold </a:t>
            </a:r>
            <a:endParaRPr lang="en-US" i="1" dirty="0"/>
          </a:p>
        </p:txBody>
      </p:sp>
    </p:spTree>
    <p:extLst>
      <p:ext uri="{BB962C8B-B14F-4D97-AF65-F5344CB8AC3E}">
        <p14:creationId xmlns:p14="http://schemas.microsoft.com/office/powerpoint/2010/main" val="3343835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1183672406"/>
              </p:ext>
            </p:extLst>
          </p:nvPr>
        </p:nvGraphicFramePr>
        <p:xfrm>
          <a:off x="515901" y="727639"/>
          <a:ext cx="8095664" cy="51728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469911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t>Focus </a:t>
            </a:r>
            <a:r>
              <a:rPr lang="en-US" sz="2800" b="1" dirty="0"/>
              <a:t>group communities in relation to TsunamiReady™ recognition and hazard exposure</a:t>
            </a:r>
            <a:r>
              <a:rPr lang="en-US" sz="2800" dirty="0" smtClean="0">
                <a:effectLst/>
              </a:rPr>
              <a:t> </a:t>
            </a:r>
            <a:endParaRPr lang="en-US" sz="28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558985809"/>
              </p:ext>
            </p:extLst>
          </p:nvPr>
        </p:nvGraphicFramePr>
        <p:xfrm>
          <a:off x="457200" y="1600200"/>
          <a:ext cx="8432405" cy="4179240"/>
        </p:xfrm>
        <a:graphic>
          <a:graphicData uri="http://schemas.openxmlformats.org/drawingml/2006/table">
            <a:tbl>
              <a:tblPr firstRow="1" bandRow="1">
                <a:tableStyleId>{5C22544A-7EE6-4342-B048-85BDC9FD1C3A}</a:tableStyleId>
              </a:tblPr>
              <a:tblGrid>
                <a:gridCol w="1740779"/>
                <a:gridCol w="1383913"/>
                <a:gridCol w="1595570"/>
                <a:gridCol w="1514163"/>
                <a:gridCol w="2197980"/>
              </a:tblGrid>
              <a:tr h="463091">
                <a:tc>
                  <a:txBody>
                    <a:bodyPr/>
                    <a:lstStyle/>
                    <a:p>
                      <a:r>
                        <a:rPr lang="en-US" dirty="0" smtClean="0"/>
                        <a:t>Community</a:t>
                      </a:r>
                      <a:endParaRPr lang="en-US" dirty="0"/>
                    </a:p>
                  </a:txBody>
                  <a:tcPr/>
                </a:tc>
                <a:tc>
                  <a:txBody>
                    <a:bodyPr/>
                    <a:lstStyle/>
                    <a:p>
                      <a:r>
                        <a:rPr lang="en-US" dirty="0" smtClean="0"/>
                        <a:t>State/Terr.</a:t>
                      </a:r>
                      <a:endParaRPr lang="en-US" dirty="0"/>
                    </a:p>
                  </a:txBody>
                  <a:tcPr/>
                </a:tc>
                <a:tc>
                  <a:txBody>
                    <a:bodyPr/>
                    <a:lstStyle/>
                    <a:p>
                      <a:r>
                        <a:rPr lang="en-US" dirty="0" smtClean="0"/>
                        <a:t>Population</a:t>
                      </a:r>
                      <a:endParaRPr lang="en-US" dirty="0"/>
                    </a:p>
                  </a:txBody>
                  <a:tcPr>
                    <a:solidFill>
                      <a:schemeClr val="accent2">
                        <a:lumMod val="40000"/>
                        <a:lumOff val="60000"/>
                      </a:schemeClr>
                    </a:solidFill>
                  </a:tcPr>
                </a:tc>
                <a:tc>
                  <a:txBody>
                    <a:bodyPr/>
                    <a:lstStyle/>
                    <a:p>
                      <a:r>
                        <a:rPr lang="en-US" dirty="0" smtClean="0"/>
                        <a:t>TR Status</a:t>
                      </a:r>
                      <a:endParaRPr lang="en-US" dirty="0"/>
                    </a:p>
                  </a:txBody>
                  <a:tcPr/>
                </a:tc>
                <a:tc>
                  <a:txBody>
                    <a:bodyPr/>
                    <a:lstStyle/>
                    <a:p>
                      <a:r>
                        <a:rPr lang="en-US" dirty="0" smtClean="0"/>
                        <a:t>Degree of</a:t>
                      </a:r>
                      <a:r>
                        <a:rPr lang="en-US" baseline="0" dirty="0" smtClean="0"/>
                        <a:t> </a:t>
                      </a:r>
                      <a:r>
                        <a:rPr lang="en-US" dirty="0" smtClean="0"/>
                        <a:t>Hazard</a:t>
                      </a:r>
                      <a:endParaRPr lang="en-US" dirty="0"/>
                    </a:p>
                  </a:txBody>
                  <a:tcPr/>
                </a:tc>
              </a:tr>
              <a:tr h="463091">
                <a:tc>
                  <a:txBody>
                    <a:bodyPr/>
                    <a:lstStyle/>
                    <a:p>
                      <a:pPr marL="0" marR="0">
                        <a:lnSpc>
                          <a:spcPct val="115000"/>
                        </a:lnSpc>
                        <a:spcBef>
                          <a:spcPts val="0"/>
                        </a:spcBef>
                        <a:spcAft>
                          <a:spcPts val="0"/>
                        </a:spcAft>
                      </a:pPr>
                      <a:r>
                        <a:rPr lang="en-US" sz="1800" dirty="0">
                          <a:effectLst/>
                          <a:latin typeface="Cambria"/>
                          <a:ea typeface="Calibri"/>
                          <a:cs typeface="Times New Roman"/>
                        </a:rPr>
                        <a:t>Ocean Shores</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WA</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5,596</a:t>
                      </a:r>
                      <a:endParaRPr lang="en-US" sz="1800" dirty="0">
                        <a:effectLst/>
                        <a:latin typeface="Calibri"/>
                        <a:ea typeface="Calibri"/>
                        <a:cs typeface="Times New Roman"/>
                      </a:endParaRPr>
                    </a:p>
                  </a:txBody>
                  <a:tcPr marL="68580" marR="68580" marT="0" marB="0">
                    <a:solidFill>
                      <a:schemeClr val="accent2">
                        <a:lumMod val="40000"/>
                        <a:lumOff val="60000"/>
                      </a:schemeClr>
                    </a:solidFill>
                  </a:tcPr>
                </a:tc>
                <a:tc>
                  <a:txBody>
                    <a:bodyPr/>
                    <a:lstStyle/>
                    <a:p>
                      <a:pPr marL="0" marR="0">
                        <a:lnSpc>
                          <a:spcPct val="115000"/>
                        </a:lnSpc>
                        <a:spcBef>
                          <a:spcPts val="0"/>
                        </a:spcBef>
                        <a:spcAft>
                          <a:spcPts val="0"/>
                        </a:spcAft>
                      </a:pPr>
                      <a:r>
                        <a:rPr lang="en-US" sz="1800" dirty="0">
                          <a:effectLst/>
                          <a:latin typeface="Cambria"/>
                          <a:ea typeface="Calibri"/>
                          <a:cs typeface="Times New Roman"/>
                        </a:rPr>
                        <a:t>Yes</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High</a:t>
                      </a:r>
                      <a:endParaRPr lang="en-US" sz="1800" dirty="0">
                        <a:effectLst/>
                        <a:latin typeface="Calibri"/>
                        <a:ea typeface="Calibri"/>
                        <a:cs typeface="Times New Roman"/>
                      </a:endParaRPr>
                    </a:p>
                  </a:txBody>
                  <a:tcPr marL="68580" marR="68580" marT="0" marB="0"/>
                </a:tc>
              </a:tr>
              <a:tr h="463091">
                <a:tc>
                  <a:txBody>
                    <a:bodyPr/>
                    <a:lstStyle/>
                    <a:p>
                      <a:pPr marL="0" marR="0">
                        <a:lnSpc>
                          <a:spcPct val="115000"/>
                        </a:lnSpc>
                        <a:spcBef>
                          <a:spcPts val="0"/>
                        </a:spcBef>
                        <a:spcAft>
                          <a:spcPts val="0"/>
                        </a:spcAft>
                      </a:pPr>
                      <a:r>
                        <a:rPr lang="en-US" sz="1800" dirty="0">
                          <a:effectLst/>
                          <a:latin typeface="Cambria"/>
                          <a:ea typeface="Calibri"/>
                          <a:cs typeface="Times New Roman"/>
                        </a:rPr>
                        <a:t>Seaside</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OR</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6,457</a:t>
                      </a:r>
                      <a:endParaRPr lang="en-US" sz="1800" dirty="0">
                        <a:effectLst/>
                        <a:latin typeface="Calibri"/>
                        <a:ea typeface="Calibri"/>
                        <a:cs typeface="Times New Roman"/>
                      </a:endParaRPr>
                    </a:p>
                  </a:txBody>
                  <a:tcPr marL="68580" marR="68580" marT="0" marB="0">
                    <a:solidFill>
                      <a:schemeClr val="accent2">
                        <a:lumMod val="40000"/>
                        <a:lumOff val="60000"/>
                      </a:schemeClr>
                    </a:solidFill>
                  </a:tcPr>
                </a:tc>
                <a:tc>
                  <a:txBody>
                    <a:bodyPr/>
                    <a:lstStyle/>
                    <a:p>
                      <a:pPr marL="0" marR="0">
                        <a:lnSpc>
                          <a:spcPct val="115000"/>
                        </a:lnSpc>
                        <a:spcBef>
                          <a:spcPts val="0"/>
                        </a:spcBef>
                        <a:spcAft>
                          <a:spcPts val="0"/>
                        </a:spcAft>
                      </a:pPr>
                      <a:r>
                        <a:rPr lang="en-US" sz="1800" dirty="0" smtClean="0">
                          <a:effectLst/>
                          <a:latin typeface="Cambria"/>
                          <a:ea typeface="Calibri"/>
                          <a:cs typeface="Times New Roman"/>
                        </a:rPr>
                        <a:t>No</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High</a:t>
                      </a:r>
                      <a:endParaRPr lang="en-US" sz="1800" dirty="0">
                        <a:effectLst/>
                        <a:latin typeface="Calibri"/>
                        <a:ea typeface="Calibri"/>
                        <a:cs typeface="Times New Roman"/>
                      </a:endParaRPr>
                    </a:p>
                  </a:txBody>
                  <a:tcPr marL="68580" marR="68580" marT="0" marB="0"/>
                </a:tc>
              </a:tr>
              <a:tr h="463091">
                <a:tc>
                  <a:txBody>
                    <a:bodyPr/>
                    <a:lstStyle/>
                    <a:p>
                      <a:pPr marL="0" marR="0">
                        <a:lnSpc>
                          <a:spcPct val="115000"/>
                        </a:lnSpc>
                        <a:spcBef>
                          <a:spcPts val="0"/>
                        </a:spcBef>
                        <a:spcAft>
                          <a:spcPts val="0"/>
                        </a:spcAft>
                      </a:pPr>
                      <a:r>
                        <a:rPr lang="en-US" sz="1800" dirty="0">
                          <a:effectLst/>
                          <a:latin typeface="Cambria"/>
                          <a:ea typeface="Calibri"/>
                          <a:cs typeface="Times New Roman"/>
                        </a:rPr>
                        <a:t>Kodiak</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AL</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6,357</a:t>
                      </a:r>
                      <a:endParaRPr lang="en-US" sz="1800" dirty="0">
                        <a:effectLst/>
                        <a:latin typeface="Calibri"/>
                        <a:ea typeface="Calibri"/>
                        <a:cs typeface="Times New Roman"/>
                      </a:endParaRPr>
                    </a:p>
                  </a:txBody>
                  <a:tcPr marL="68580" marR="68580" marT="0" marB="0">
                    <a:solidFill>
                      <a:schemeClr val="accent2">
                        <a:lumMod val="40000"/>
                        <a:lumOff val="60000"/>
                      </a:schemeClr>
                    </a:solidFill>
                  </a:tcPr>
                </a:tc>
                <a:tc>
                  <a:txBody>
                    <a:bodyPr/>
                    <a:lstStyle/>
                    <a:p>
                      <a:pPr marL="0" marR="0">
                        <a:lnSpc>
                          <a:spcPct val="115000"/>
                        </a:lnSpc>
                        <a:spcBef>
                          <a:spcPts val="0"/>
                        </a:spcBef>
                        <a:spcAft>
                          <a:spcPts val="0"/>
                        </a:spcAft>
                      </a:pPr>
                      <a:r>
                        <a:rPr lang="en-US" sz="1800" dirty="0">
                          <a:effectLst/>
                          <a:latin typeface="Cambria"/>
                          <a:ea typeface="Calibri"/>
                          <a:cs typeface="Times New Roman"/>
                        </a:rPr>
                        <a:t>Yes</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High</a:t>
                      </a:r>
                      <a:endParaRPr lang="en-US" sz="1800" dirty="0">
                        <a:effectLst/>
                        <a:latin typeface="Calibri"/>
                        <a:ea typeface="Calibri"/>
                        <a:cs typeface="Times New Roman"/>
                      </a:endParaRPr>
                    </a:p>
                  </a:txBody>
                  <a:tcPr marL="68580" marR="68580" marT="0" marB="0"/>
                </a:tc>
              </a:tr>
              <a:tr h="463091">
                <a:tc>
                  <a:txBody>
                    <a:bodyPr/>
                    <a:lstStyle/>
                    <a:p>
                      <a:pPr marL="0" marR="0">
                        <a:lnSpc>
                          <a:spcPct val="115000"/>
                        </a:lnSpc>
                        <a:spcBef>
                          <a:spcPts val="0"/>
                        </a:spcBef>
                        <a:spcAft>
                          <a:spcPts val="0"/>
                        </a:spcAft>
                      </a:pPr>
                      <a:r>
                        <a:rPr lang="en-US" sz="1800" dirty="0">
                          <a:effectLst/>
                          <a:latin typeface="Cambria"/>
                          <a:ea typeface="Calibri"/>
                          <a:cs typeface="Times New Roman"/>
                        </a:rPr>
                        <a:t>Coronado</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CA</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24,697</a:t>
                      </a:r>
                      <a:endParaRPr lang="en-US" sz="1800" dirty="0">
                        <a:effectLst/>
                        <a:latin typeface="Calibri"/>
                        <a:ea typeface="Calibri"/>
                        <a:cs typeface="Times New Roman"/>
                      </a:endParaRPr>
                    </a:p>
                  </a:txBody>
                  <a:tcPr marL="68580" marR="68580" marT="0" marB="0">
                    <a:solidFill>
                      <a:schemeClr val="accent2">
                        <a:lumMod val="40000"/>
                        <a:lumOff val="60000"/>
                      </a:schemeClr>
                    </a:solidFill>
                  </a:tcPr>
                </a:tc>
                <a:tc>
                  <a:txBody>
                    <a:bodyPr/>
                    <a:lstStyle/>
                    <a:p>
                      <a:pPr marL="0" marR="0">
                        <a:lnSpc>
                          <a:spcPct val="115000"/>
                        </a:lnSpc>
                        <a:spcBef>
                          <a:spcPts val="0"/>
                        </a:spcBef>
                        <a:spcAft>
                          <a:spcPts val="0"/>
                        </a:spcAft>
                      </a:pPr>
                      <a:r>
                        <a:rPr lang="en-US" sz="1800" dirty="0">
                          <a:effectLst/>
                          <a:latin typeface="Cambria"/>
                          <a:ea typeface="Calibri"/>
                          <a:cs typeface="Times New Roman"/>
                        </a:rPr>
                        <a:t>No</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Intermediate</a:t>
                      </a:r>
                      <a:endParaRPr lang="en-US" sz="1800" dirty="0">
                        <a:effectLst/>
                        <a:latin typeface="Calibri"/>
                        <a:ea typeface="Calibri"/>
                        <a:cs typeface="Times New Roman"/>
                      </a:endParaRPr>
                    </a:p>
                  </a:txBody>
                  <a:tcPr marL="68580" marR="68580" marT="0" marB="0"/>
                </a:tc>
              </a:tr>
              <a:tr h="463091">
                <a:tc>
                  <a:txBody>
                    <a:bodyPr/>
                    <a:lstStyle/>
                    <a:p>
                      <a:pPr marL="0" marR="0">
                        <a:lnSpc>
                          <a:spcPct val="115000"/>
                        </a:lnSpc>
                        <a:spcBef>
                          <a:spcPts val="0"/>
                        </a:spcBef>
                        <a:spcAft>
                          <a:spcPts val="0"/>
                        </a:spcAft>
                      </a:pPr>
                      <a:r>
                        <a:rPr lang="en-US" sz="1800" dirty="0">
                          <a:effectLst/>
                          <a:latin typeface="Cambria"/>
                          <a:ea typeface="Calibri"/>
                          <a:cs typeface="Times New Roman"/>
                        </a:rPr>
                        <a:t>Kauai County</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HI</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solidFill>
                            <a:srgbClr val="000000"/>
                          </a:solidFill>
                          <a:effectLst/>
                          <a:latin typeface="Cambria"/>
                          <a:ea typeface="Times New Roman"/>
                          <a:cs typeface="Times New Roman"/>
                        </a:rPr>
                        <a:t>58,463</a:t>
                      </a:r>
                      <a:endParaRPr lang="en-US" sz="1800" dirty="0">
                        <a:effectLst/>
                        <a:latin typeface="Calibri"/>
                        <a:ea typeface="Calibri"/>
                        <a:cs typeface="Times New Roman"/>
                      </a:endParaRPr>
                    </a:p>
                  </a:txBody>
                  <a:tcPr marL="68580" marR="68580" marT="0" marB="0">
                    <a:solidFill>
                      <a:schemeClr val="accent2">
                        <a:lumMod val="40000"/>
                        <a:lumOff val="60000"/>
                      </a:schemeClr>
                    </a:solidFill>
                  </a:tcPr>
                </a:tc>
                <a:tc>
                  <a:txBody>
                    <a:bodyPr/>
                    <a:lstStyle/>
                    <a:p>
                      <a:pPr marL="0" marR="0">
                        <a:lnSpc>
                          <a:spcPct val="115000"/>
                        </a:lnSpc>
                        <a:spcBef>
                          <a:spcPts val="0"/>
                        </a:spcBef>
                        <a:spcAft>
                          <a:spcPts val="0"/>
                        </a:spcAft>
                      </a:pPr>
                      <a:r>
                        <a:rPr lang="en-US" sz="1800" dirty="0">
                          <a:effectLst/>
                          <a:latin typeface="Cambria"/>
                          <a:ea typeface="Calibri"/>
                          <a:cs typeface="Times New Roman"/>
                        </a:rPr>
                        <a:t>Yes</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High</a:t>
                      </a:r>
                      <a:endParaRPr lang="en-US" sz="1800" dirty="0">
                        <a:effectLst/>
                        <a:latin typeface="Calibri"/>
                        <a:ea typeface="Calibri"/>
                        <a:cs typeface="Times New Roman"/>
                      </a:endParaRPr>
                    </a:p>
                  </a:txBody>
                  <a:tcPr marL="68580" marR="68580" marT="0" marB="0"/>
                </a:tc>
              </a:tr>
              <a:tr h="700347">
                <a:tc>
                  <a:txBody>
                    <a:bodyPr/>
                    <a:lstStyle/>
                    <a:p>
                      <a:pPr marL="0" marR="0">
                        <a:lnSpc>
                          <a:spcPct val="115000"/>
                        </a:lnSpc>
                        <a:spcBef>
                          <a:spcPts val="0"/>
                        </a:spcBef>
                        <a:spcAft>
                          <a:spcPts val="0"/>
                        </a:spcAft>
                      </a:pPr>
                      <a:r>
                        <a:rPr lang="en-US" sz="1800" dirty="0">
                          <a:effectLst/>
                          <a:latin typeface="Cambria"/>
                          <a:ea typeface="Calibri"/>
                          <a:cs typeface="Times New Roman"/>
                        </a:rPr>
                        <a:t>New Hanover Co.</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NC</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solidFill>
                            <a:srgbClr val="000000"/>
                          </a:solidFill>
                          <a:effectLst/>
                          <a:latin typeface="Cambria"/>
                          <a:ea typeface="Times New Roman"/>
                          <a:cs typeface="Times New Roman"/>
                        </a:rPr>
                        <a:t>192,538</a:t>
                      </a:r>
                      <a:endParaRPr lang="en-US" sz="1800" dirty="0">
                        <a:effectLst/>
                        <a:latin typeface="Calibri"/>
                        <a:ea typeface="Calibri"/>
                        <a:cs typeface="Times New Roman"/>
                      </a:endParaRPr>
                    </a:p>
                  </a:txBody>
                  <a:tcPr marL="68580" marR="68580" marT="0" marB="0">
                    <a:solidFill>
                      <a:schemeClr val="accent2">
                        <a:lumMod val="40000"/>
                        <a:lumOff val="60000"/>
                      </a:schemeClr>
                    </a:solidFill>
                  </a:tcPr>
                </a:tc>
                <a:tc>
                  <a:txBody>
                    <a:bodyPr/>
                    <a:lstStyle/>
                    <a:p>
                      <a:pPr marL="0" marR="0">
                        <a:lnSpc>
                          <a:spcPct val="115000"/>
                        </a:lnSpc>
                        <a:spcBef>
                          <a:spcPts val="0"/>
                        </a:spcBef>
                        <a:spcAft>
                          <a:spcPts val="0"/>
                        </a:spcAft>
                      </a:pPr>
                      <a:r>
                        <a:rPr lang="en-US" sz="1800" dirty="0">
                          <a:effectLst/>
                          <a:latin typeface="Cambria"/>
                          <a:ea typeface="Calibri"/>
                          <a:cs typeface="Times New Roman"/>
                        </a:rPr>
                        <a:t>Yes</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Low</a:t>
                      </a:r>
                      <a:endParaRPr lang="en-US" sz="1800" dirty="0">
                        <a:effectLst/>
                        <a:latin typeface="Calibri"/>
                        <a:ea typeface="Calibri"/>
                        <a:cs typeface="Times New Roman"/>
                      </a:endParaRPr>
                    </a:p>
                  </a:txBody>
                  <a:tcPr marL="68580" marR="68580" marT="0" marB="0"/>
                </a:tc>
              </a:tr>
              <a:tr h="700347">
                <a:tc>
                  <a:txBody>
                    <a:bodyPr/>
                    <a:lstStyle/>
                    <a:p>
                      <a:pPr marL="0" marR="0">
                        <a:lnSpc>
                          <a:spcPct val="115000"/>
                        </a:lnSpc>
                        <a:spcBef>
                          <a:spcPts val="0"/>
                        </a:spcBef>
                        <a:spcAft>
                          <a:spcPts val="0"/>
                        </a:spcAft>
                      </a:pPr>
                      <a:r>
                        <a:rPr lang="en-US" sz="1800" dirty="0">
                          <a:effectLst/>
                          <a:latin typeface="Cambria"/>
                          <a:ea typeface="Calibri"/>
                          <a:cs typeface="Times New Roman"/>
                        </a:rPr>
                        <a:t>St Croix / </a:t>
                      </a:r>
                      <a:endParaRPr lang="en-US" sz="1800" dirty="0" smtClean="0">
                        <a:effectLst/>
                        <a:latin typeface="Cambria"/>
                        <a:ea typeface="Calibri"/>
                        <a:cs typeface="Times New Roman"/>
                      </a:endParaRPr>
                    </a:p>
                    <a:p>
                      <a:pPr marL="0" marR="0">
                        <a:lnSpc>
                          <a:spcPct val="115000"/>
                        </a:lnSpc>
                        <a:spcBef>
                          <a:spcPts val="0"/>
                        </a:spcBef>
                        <a:spcAft>
                          <a:spcPts val="0"/>
                        </a:spcAft>
                      </a:pPr>
                      <a:r>
                        <a:rPr lang="en-US" sz="1800" dirty="0" smtClean="0">
                          <a:effectLst/>
                          <a:latin typeface="Cambria"/>
                          <a:ea typeface="Calibri"/>
                          <a:cs typeface="Times New Roman"/>
                        </a:rPr>
                        <a:t>St </a:t>
                      </a:r>
                      <a:r>
                        <a:rPr lang="en-US" sz="1800" dirty="0">
                          <a:effectLst/>
                          <a:latin typeface="Cambria"/>
                          <a:ea typeface="Calibri"/>
                          <a:cs typeface="Times New Roman"/>
                        </a:rPr>
                        <a:t>Thomas</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US Virgin Islands</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50,601/</a:t>
                      </a:r>
                      <a:endParaRPr lang="en-US" sz="1800" dirty="0">
                        <a:effectLst/>
                        <a:latin typeface="Calibri"/>
                        <a:ea typeface="Calibri"/>
                        <a:cs typeface="Times New Roman"/>
                      </a:endParaRPr>
                    </a:p>
                    <a:p>
                      <a:pPr marL="0" marR="0">
                        <a:lnSpc>
                          <a:spcPct val="115000"/>
                        </a:lnSpc>
                        <a:spcBef>
                          <a:spcPts val="0"/>
                        </a:spcBef>
                        <a:spcAft>
                          <a:spcPts val="0"/>
                        </a:spcAft>
                      </a:pPr>
                      <a:r>
                        <a:rPr lang="en-US" sz="1800" dirty="0">
                          <a:effectLst/>
                          <a:latin typeface="Cambria"/>
                          <a:ea typeface="Calibri"/>
                          <a:cs typeface="Times New Roman"/>
                        </a:rPr>
                        <a:t>51,634</a:t>
                      </a:r>
                      <a:endParaRPr lang="en-US" sz="1800" dirty="0">
                        <a:effectLst/>
                        <a:latin typeface="Calibri"/>
                        <a:ea typeface="Calibri"/>
                        <a:cs typeface="Times New Roman"/>
                      </a:endParaRPr>
                    </a:p>
                  </a:txBody>
                  <a:tcPr marL="68580" marR="68580" marT="0" marB="0">
                    <a:solidFill>
                      <a:schemeClr val="accent2">
                        <a:lumMod val="40000"/>
                        <a:lumOff val="60000"/>
                      </a:schemeClr>
                    </a:solidFill>
                  </a:tcPr>
                </a:tc>
                <a:tc>
                  <a:txBody>
                    <a:bodyPr/>
                    <a:lstStyle/>
                    <a:p>
                      <a:pPr marL="0" marR="0">
                        <a:lnSpc>
                          <a:spcPct val="115000"/>
                        </a:lnSpc>
                        <a:spcBef>
                          <a:spcPts val="0"/>
                        </a:spcBef>
                        <a:spcAft>
                          <a:spcPts val="0"/>
                        </a:spcAft>
                      </a:pPr>
                      <a:r>
                        <a:rPr lang="en-US" sz="1800" dirty="0">
                          <a:effectLst/>
                          <a:latin typeface="Cambria"/>
                          <a:ea typeface="Calibri"/>
                          <a:cs typeface="Times New Roman"/>
                        </a:rPr>
                        <a:t>No</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latin typeface="Cambria"/>
                          <a:ea typeface="Calibri"/>
                          <a:cs typeface="Times New Roman"/>
                        </a:rPr>
                        <a:t>High</a:t>
                      </a:r>
                      <a:endParaRPr lang="en-US" sz="1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6640116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Goal, Four Objectives</a:t>
            </a:r>
            <a:endParaRPr lang="en-US" dirty="0"/>
          </a:p>
        </p:txBody>
      </p:sp>
      <p:sp>
        <p:nvSpPr>
          <p:cNvPr id="3" name="Content Placeholder 2"/>
          <p:cNvSpPr>
            <a:spLocks noGrp="1"/>
          </p:cNvSpPr>
          <p:nvPr>
            <p:ph idx="1"/>
          </p:nvPr>
        </p:nvSpPr>
        <p:spPr/>
        <p:txBody>
          <a:bodyPr>
            <a:normAutofit fontScale="85000" lnSpcReduction="10000"/>
          </a:bodyPr>
          <a:lstStyle/>
          <a:p>
            <a:pPr marL="2114550" indent="-2114550">
              <a:buNone/>
            </a:pPr>
            <a:r>
              <a:rPr lang="en-US" b="1" dirty="0" smtClean="0"/>
              <a:t>Goal	</a:t>
            </a:r>
            <a:r>
              <a:rPr lang="en-US" dirty="0" smtClean="0"/>
              <a:t>Reduce tsunami impacts by Integrating social science into the Tsunami Program</a:t>
            </a:r>
          </a:p>
          <a:p>
            <a:pPr marL="2114550" indent="-2114550">
              <a:buNone/>
            </a:pPr>
            <a:r>
              <a:rPr lang="en-US" b="1" dirty="0" smtClean="0"/>
              <a:t>Objective </a:t>
            </a:r>
            <a:r>
              <a:rPr lang="en-US" b="1" dirty="0"/>
              <a:t>1:</a:t>
            </a:r>
            <a:r>
              <a:rPr lang="en-US" dirty="0"/>
              <a:t>	evaluate </a:t>
            </a:r>
            <a:r>
              <a:rPr lang="en-US" dirty="0" smtClean="0"/>
              <a:t>TWC warning products; </a:t>
            </a:r>
            <a:endParaRPr lang="en-US" dirty="0"/>
          </a:p>
          <a:p>
            <a:pPr marL="2114550" indent="-2114550">
              <a:buNone/>
            </a:pPr>
            <a:r>
              <a:rPr lang="en-US" b="1" dirty="0"/>
              <a:t>Objective 2:</a:t>
            </a:r>
            <a:r>
              <a:rPr lang="en-US" dirty="0"/>
              <a:t>	</a:t>
            </a:r>
            <a:r>
              <a:rPr lang="en-US" dirty="0" smtClean="0"/>
              <a:t>assist with implementation of the proposed </a:t>
            </a:r>
            <a:r>
              <a:rPr lang="en-US" i="1" dirty="0" err="1"/>
              <a:t>TsunamiReady</a:t>
            </a:r>
            <a:r>
              <a:rPr lang="en-US" i="1" dirty="0"/>
              <a:t>™ </a:t>
            </a:r>
            <a:r>
              <a:rPr lang="en-US" i="1" dirty="0" smtClean="0"/>
              <a:t>Improvement </a:t>
            </a:r>
            <a:r>
              <a:rPr lang="en-US" i="1" dirty="0"/>
              <a:t>Plan</a:t>
            </a:r>
            <a:r>
              <a:rPr lang="en-US" dirty="0"/>
              <a:t> (TRIP); </a:t>
            </a:r>
          </a:p>
          <a:p>
            <a:pPr marL="2114550" indent="-2114550">
              <a:buNone/>
            </a:pPr>
            <a:r>
              <a:rPr lang="en-US" b="1" dirty="0"/>
              <a:t>Objective 3:</a:t>
            </a:r>
            <a:r>
              <a:rPr lang="en-US" dirty="0"/>
              <a:t>	develop a searchable, online compendium of social science research on tsunamis. </a:t>
            </a:r>
            <a:endParaRPr lang="en-US" dirty="0" smtClean="0"/>
          </a:p>
          <a:p>
            <a:pPr marL="2114550" indent="-2114550">
              <a:buNone/>
            </a:pPr>
            <a:r>
              <a:rPr lang="en-US" b="1" dirty="0" smtClean="0"/>
              <a:t>Objective 4: 	</a:t>
            </a:r>
            <a:r>
              <a:rPr lang="en-US" dirty="0" smtClean="0"/>
              <a:t>develop GIS-based social vulnerability maps</a:t>
            </a:r>
            <a:endParaRPr lang="en-US" dirty="0"/>
          </a:p>
          <a:p>
            <a:endParaRPr lang="en-US" dirty="0"/>
          </a:p>
        </p:txBody>
      </p:sp>
    </p:spTree>
    <p:extLst>
      <p:ext uri="{BB962C8B-B14F-4D97-AF65-F5344CB8AC3E}">
        <p14:creationId xmlns:p14="http://schemas.microsoft.com/office/powerpoint/2010/main" val="10690172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Results Highlights: Major Themes 1-3</a:t>
            </a:r>
            <a:endParaRPr lang="en-US" sz="4000" dirty="0"/>
          </a:p>
        </p:txBody>
      </p:sp>
      <p:sp>
        <p:nvSpPr>
          <p:cNvPr id="3" name="Content Placeholder 2"/>
          <p:cNvSpPr>
            <a:spLocks noGrp="1"/>
          </p:cNvSpPr>
          <p:nvPr>
            <p:ph idx="1"/>
          </p:nvPr>
        </p:nvSpPr>
        <p:spPr/>
        <p:txBody>
          <a:bodyPr>
            <a:normAutofit fontScale="92500" lnSpcReduction="20000"/>
          </a:bodyPr>
          <a:lstStyle/>
          <a:p>
            <a:r>
              <a:rPr lang="en-US" dirty="0" smtClean="0"/>
              <a:t>Challenges posed by guidelines requiring participation of </a:t>
            </a:r>
            <a:r>
              <a:rPr lang="en-US" u="sng" dirty="0" smtClean="0"/>
              <a:t>external agencies </a:t>
            </a:r>
            <a:endParaRPr lang="en-US" dirty="0" smtClean="0"/>
          </a:p>
          <a:p>
            <a:r>
              <a:rPr lang="en-US" dirty="0" smtClean="0"/>
              <a:t>Challenges posed by </a:t>
            </a:r>
            <a:r>
              <a:rPr lang="en-US" u="sng" dirty="0" smtClean="0"/>
              <a:t>turnover</a:t>
            </a:r>
            <a:r>
              <a:rPr lang="en-US" dirty="0" smtClean="0"/>
              <a:t> in local political leadership</a:t>
            </a:r>
          </a:p>
          <a:p>
            <a:r>
              <a:rPr lang="en-US" u="sng" dirty="0" smtClean="0"/>
              <a:t>School</a:t>
            </a:r>
            <a:r>
              <a:rPr lang="en-US" dirty="0" smtClean="0"/>
              <a:t> preparedness is a major challenge, particularly tsunami </a:t>
            </a:r>
            <a:r>
              <a:rPr lang="en-US" u="sng" dirty="0" smtClean="0"/>
              <a:t>evacuation drills*</a:t>
            </a:r>
          </a:p>
          <a:p>
            <a:pPr lvl="1"/>
            <a:r>
              <a:rPr lang="en-US" b="1" dirty="0"/>
              <a:t>These comments reflect the 2011 </a:t>
            </a:r>
            <a:r>
              <a:rPr lang="en-US" b="1" i="1" dirty="0"/>
              <a:t>Results for the Tsunami Planning and Hazards Mitigation </a:t>
            </a:r>
            <a:r>
              <a:rPr lang="en-US" b="1" i="1" dirty="0" smtClean="0"/>
              <a:t>Survey</a:t>
            </a:r>
            <a:r>
              <a:rPr lang="en-US" b="1" dirty="0" smtClean="0"/>
              <a:t>……..</a:t>
            </a:r>
          </a:p>
          <a:p>
            <a:pPr lvl="2"/>
            <a:r>
              <a:rPr lang="en-US" b="1" dirty="0" smtClean="0"/>
              <a:t>58 % of </a:t>
            </a:r>
            <a:r>
              <a:rPr lang="en-US" b="1" dirty="0"/>
              <a:t>jurisdictions with schools in a tsunami hazard zone do </a:t>
            </a:r>
            <a:r>
              <a:rPr lang="en-US" b="1" dirty="0" smtClean="0"/>
              <a:t>NOT conduct </a:t>
            </a:r>
            <a:r>
              <a:rPr lang="en-US" b="1" dirty="0"/>
              <a:t>school tsunami evacuation drills</a:t>
            </a:r>
            <a:endParaRPr lang="en-US" u="sng" dirty="0" smtClean="0"/>
          </a:p>
        </p:txBody>
      </p:sp>
    </p:spTree>
    <p:extLst>
      <p:ext uri="{BB962C8B-B14F-4D97-AF65-F5344CB8AC3E}">
        <p14:creationId xmlns:p14="http://schemas.microsoft.com/office/powerpoint/2010/main" val="4381324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Results Highlights: Major Themes 2-3</a:t>
            </a:r>
            <a:endParaRPr lang="en-US" sz="4000" dirty="0"/>
          </a:p>
        </p:txBody>
      </p:sp>
      <p:sp>
        <p:nvSpPr>
          <p:cNvPr id="3" name="Content Placeholder 2"/>
          <p:cNvSpPr>
            <a:spLocks noGrp="1"/>
          </p:cNvSpPr>
          <p:nvPr>
            <p:ph idx="1"/>
          </p:nvPr>
        </p:nvSpPr>
        <p:spPr/>
        <p:txBody>
          <a:bodyPr>
            <a:normAutofit/>
          </a:bodyPr>
          <a:lstStyle/>
          <a:p>
            <a:r>
              <a:rPr lang="en-US" u="sng" dirty="0" smtClean="0"/>
              <a:t>Relative </a:t>
            </a:r>
            <a:r>
              <a:rPr lang="en-US" u="sng" dirty="0"/>
              <a:t>risk</a:t>
            </a:r>
            <a:r>
              <a:rPr lang="en-US" dirty="0"/>
              <a:t> </a:t>
            </a:r>
            <a:r>
              <a:rPr lang="en-US" i="1" dirty="0" smtClean="0"/>
              <a:t>(hazard, vulnerability &amp; value) </a:t>
            </a:r>
            <a:r>
              <a:rPr lang="en-US" dirty="0" smtClean="0"/>
              <a:t>more </a:t>
            </a:r>
            <a:r>
              <a:rPr lang="en-US" dirty="0"/>
              <a:t>appropriate basis for determining minimum </a:t>
            </a:r>
            <a:r>
              <a:rPr lang="en-US" dirty="0" smtClean="0"/>
              <a:t>requirements</a:t>
            </a:r>
            <a:r>
              <a:rPr lang="en-US" dirty="0"/>
              <a:t> </a:t>
            </a:r>
            <a:r>
              <a:rPr lang="en-US" dirty="0" smtClean="0"/>
              <a:t>for TR recognition</a:t>
            </a:r>
          </a:p>
          <a:p>
            <a:pPr marL="0" lvl="1" indent="0">
              <a:buNone/>
            </a:pPr>
            <a:r>
              <a:rPr lang="en-US" dirty="0"/>
              <a:t>	</a:t>
            </a:r>
            <a:r>
              <a:rPr lang="en-US" dirty="0" smtClean="0"/>
              <a:t>- </a:t>
            </a:r>
            <a:r>
              <a:rPr lang="en-US" i="1" dirty="0" smtClean="0"/>
              <a:t>Yet, how to measure risk was debatable?</a:t>
            </a:r>
            <a:r>
              <a:rPr lang="en-US" dirty="0" smtClean="0"/>
              <a:t> </a:t>
            </a:r>
          </a:p>
          <a:p>
            <a:pPr marL="342900" lvl="1" indent="-342900">
              <a:buFont typeface="Arial"/>
              <a:buChar char="•"/>
            </a:pPr>
            <a:r>
              <a:rPr lang="en-US" sz="3200" dirty="0" smtClean="0"/>
              <a:t>Mandatory guidelines should be </a:t>
            </a:r>
            <a:r>
              <a:rPr lang="en-US" sz="3200" u="sng" dirty="0" smtClean="0"/>
              <a:t>achievable</a:t>
            </a:r>
            <a:r>
              <a:rPr lang="en-US" sz="3200" dirty="0" smtClean="0"/>
              <a:t> for both large and small communities. </a:t>
            </a:r>
          </a:p>
          <a:p>
            <a:pPr marL="742950" lvl="2" indent="-342900"/>
            <a:r>
              <a:rPr lang="en-US" dirty="0" smtClean="0"/>
              <a:t>beneficial if small communities can achieve TsunamiReady recognition. </a:t>
            </a:r>
          </a:p>
          <a:p>
            <a:endParaRPr lang="en-US" dirty="0" smtClean="0"/>
          </a:p>
          <a:p>
            <a:endParaRPr lang="en-US" dirty="0"/>
          </a:p>
        </p:txBody>
      </p:sp>
    </p:spTree>
    <p:extLst>
      <p:ext uri="{BB962C8B-B14F-4D97-AF65-F5344CB8AC3E}">
        <p14:creationId xmlns:p14="http://schemas.microsoft.com/office/powerpoint/2010/main" val="31089527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Results Highlights: Major Themes 3-3</a:t>
            </a:r>
            <a:endParaRPr lang="en-US" sz="4000" dirty="0"/>
          </a:p>
        </p:txBody>
      </p:sp>
      <p:sp>
        <p:nvSpPr>
          <p:cNvPr id="3" name="Content Placeholder 2"/>
          <p:cNvSpPr>
            <a:spLocks noGrp="1"/>
          </p:cNvSpPr>
          <p:nvPr>
            <p:ph idx="1"/>
          </p:nvPr>
        </p:nvSpPr>
        <p:spPr/>
        <p:txBody>
          <a:bodyPr/>
          <a:lstStyle/>
          <a:p>
            <a:r>
              <a:rPr lang="en-US" dirty="0" smtClean="0"/>
              <a:t>Challenge of community reluctance to promote tsunami awareness to due potential impact on </a:t>
            </a:r>
            <a:r>
              <a:rPr lang="en-US" u="sng" dirty="0" smtClean="0"/>
              <a:t>tourism</a:t>
            </a:r>
          </a:p>
          <a:p>
            <a:r>
              <a:rPr lang="en-US" dirty="0" smtClean="0"/>
              <a:t>Lack of </a:t>
            </a:r>
            <a:r>
              <a:rPr lang="en-US" u="sng" dirty="0" smtClean="0"/>
              <a:t>Incentives</a:t>
            </a:r>
            <a:r>
              <a:rPr lang="en-US" dirty="0" smtClean="0"/>
              <a:t> to become TR recognized!</a:t>
            </a:r>
          </a:p>
          <a:p>
            <a:pPr lvl="1"/>
            <a:r>
              <a:rPr lang="en-US" dirty="0" smtClean="0"/>
              <a:t>“financial incentives” most common answer</a:t>
            </a:r>
          </a:p>
          <a:p>
            <a:endParaRPr lang="en-US" dirty="0" smtClean="0"/>
          </a:p>
          <a:p>
            <a:r>
              <a:rPr lang="en-US" dirty="0" smtClean="0"/>
              <a:t>Question: if reduced insurance desired, who is leading effort?</a:t>
            </a:r>
          </a:p>
          <a:p>
            <a:pPr marL="457200" lvl="1" indent="0">
              <a:buNone/>
            </a:pPr>
            <a:endParaRPr lang="en-US" dirty="0"/>
          </a:p>
        </p:txBody>
      </p:sp>
    </p:spTree>
    <p:extLst>
      <p:ext uri="{BB962C8B-B14F-4D97-AF65-F5344CB8AC3E}">
        <p14:creationId xmlns:p14="http://schemas.microsoft.com/office/powerpoint/2010/main" val="38895714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Tiered Award Review</a:t>
            </a:r>
            <a:endParaRPr lang="en-US" dirty="0"/>
          </a:p>
        </p:txBody>
      </p:sp>
      <p:sp>
        <p:nvSpPr>
          <p:cNvPr id="3" name="Content Placeholder 2"/>
          <p:cNvSpPr>
            <a:spLocks noGrp="1"/>
          </p:cNvSpPr>
          <p:nvPr>
            <p:ph idx="1"/>
          </p:nvPr>
        </p:nvSpPr>
        <p:spPr>
          <a:xfrm>
            <a:off x="457199" y="1417638"/>
            <a:ext cx="8416123" cy="4915328"/>
          </a:xfrm>
        </p:spPr>
        <p:txBody>
          <a:bodyPr>
            <a:noAutofit/>
          </a:bodyPr>
          <a:lstStyle/>
          <a:p>
            <a:pPr lvl="0"/>
            <a:r>
              <a:rPr lang="en-US" dirty="0" smtClean="0"/>
              <a:t>Bronze, silver, gold awards could </a:t>
            </a:r>
            <a:r>
              <a:rPr lang="en-US" dirty="0"/>
              <a:t>generate </a:t>
            </a:r>
            <a:r>
              <a:rPr lang="en-US" u="sng" dirty="0"/>
              <a:t>criticism</a:t>
            </a:r>
            <a:r>
              <a:rPr lang="en-US" dirty="0"/>
              <a:t> from public and </a:t>
            </a:r>
            <a:endParaRPr lang="en-US" dirty="0" smtClean="0"/>
          </a:p>
          <a:p>
            <a:pPr lvl="1"/>
            <a:r>
              <a:rPr lang="en-US" dirty="0" smtClean="0"/>
              <a:t>may deter </a:t>
            </a:r>
            <a:r>
              <a:rPr lang="en-US" dirty="0"/>
              <a:t>communities from trying to achieve </a:t>
            </a:r>
            <a:r>
              <a:rPr lang="en-US" dirty="0" smtClean="0"/>
              <a:t>TR recognition</a:t>
            </a:r>
            <a:r>
              <a:rPr lang="en-US" dirty="0"/>
              <a:t>. </a:t>
            </a:r>
            <a:endParaRPr lang="en-US" dirty="0" smtClean="0"/>
          </a:p>
          <a:p>
            <a:pPr lvl="0"/>
            <a:r>
              <a:rPr lang="en-US" dirty="0" smtClean="0"/>
              <a:t>May create </a:t>
            </a:r>
            <a:r>
              <a:rPr lang="en-US" u="sng" dirty="0"/>
              <a:t>liability</a:t>
            </a:r>
            <a:r>
              <a:rPr lang="en-US" dirty="0"/>
              <a:t> for </a:t>
            </a:r>
            <a:r>
              <a:rPr lang="en-US" dirty="0" smtClean="0"/>
              <a:t>damages</a:t>
            </a:r>
          </a:p>
          <a:p>
            <a:pPr lvl="0"/>
            <a:r>
              <a:rPr lang="en-US" dirty="0" smtClean="0"/>
              <a:t>TR </a:t>
            </a:r>
            <a:r>
              <a:rPr lang="en-US" dirty="0"/>
              <a:t>recognition should be </a:t>
            </a:r>
            <a:r>
              <a:rPr lang="en-US" u="sng" dirty="0" smtClean="0"/>
              <a:t>compliant/non</a:t>
            </a:r>
            <a:r>
              <a:rPr lang="en-US" u="sng" dirty="0"/>
              <a:t>-compliant </a:t>
            </a:r>
            <a:r>
              <a:rPr lang="en-US" dirty="0" smtClean="0"/>
              <a:t>and</a:t>
            </a:r>
          </a:p>
          <a:p>
            <a:pPr lvl="1"/>
            <a:r>
              <a:rPr lang="en-US" dirty="0" smtClean="0"/>
              <a:t>indicate basic preparedness</a:t>
            </a:r>
            <a:r>
              <a:rPr lang="en-US" dirty="0"/>
              <a:t>. </a:t>
            </a:r>
          </a:p>
          <a:p>
            <a:endParaRPr lang="en-US" dirty="0"/>
          </a:p>
        </p:txBody>
      </p:sp>
    </p:spTree>
    <p:extLst>
      <p:ext uri="{BB962C8B-B14F-4D97-AF65-F5344CB8AC3E}">
        <p14:creationId xmlns:p14="http://schemas.microsoft.com/office/powerpoint/2010/main" val="36203132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Research Linkages: </a:t>
            </a:r>
            <a:r>
              <a:rPr lang="en-US" sz="3200" i="1" dirty="0" smtClean="0"/>
              <a:t>2011</a:t>
            </a:r>
            <a:r>
              <a:rPr lang="en-US" sz="3200" dirty="0" smtClean="0"/>
              <a:t> </a:t>
            </a:r>
            <a:r>
              <a:rPr lang="en-US" sz="3200" i="1" dirty="0" smtClean="0"/>
              <a:t>Results for the Tsunami Planning and Hazards Mitigation Survey</a:t>
            </a:r>
            <a:endParaRPr lang="en-US" sz="3200" dirty="0"/>
          </a:p>
        </p:txBody>
      </p:sp>
      <p:sp>
        <p:nvSpPr>
          <p:cNvPr id="3" name="Content Placeholder 2"/>
          <p:cNvSpPr>
            <a:spLocks noGrp="1"/>
          </p:cNvSpPr>
          <p:nvPr>
            <p:ph idx="1"/>
          </p:nvPr>
        </p:nvSpPr>
        <p:spPr/>
        <p:txBody>
          <a:bodyPr>
            <a:normAutofit/>
          </a:bodyPr>
          <a:lstStyle/>
          <a:p>
            <a:pPr marL="0" indent="0">
              <a:buNone/>
            </a:pPr>
            <a:r>
              <a:rPr lang="en-US" dirty="0" smtClean="0"/>
              <a:t>Reasons organizations </a:t>
            </a:r>
            <a:r>
              <a:rPr lang="en-US" dirty="0"/>
              <a:t>had not yet pursued </a:t>
            </a:r>
            <a:r>
              <a:rPr lang="en-US" dirty="0" smtClean="0"/>
              <a:t>TR recognition: </a:t>
            </a:r>
          </a:p>
          <a:p>
            <a:pPr marL="0" indent="0">
              <a:buNone/>
            </a:pPr>
            <a:endParaRPr lang="en-US" sz="1000" dirty="0" smtClean="0"/>
          </a:p>
          <a:p>
            <a:pPr marL="0" indent="0">
              <a:buNone/>
            </a:pPr>
            <a:r>
              <a:rPr lang="en-US" dirty="0" smtClean="0"/>
              <a:t>#1: “</a:t>
            </a:r>
            <a:r>
              <a:rPr lang="en-US" dirty="0"/>
              <a:t>low probability that our organization/jurisdiction will be hit by a tsunami</a:t>
            </a:r>
            <a:r>
              <a:rPr lang="en-US" dirty="0" smtClean="0"/>
              <a:t>”</a:t>
            </a:r>
            <a:endParaRPr lang="en-US" dirty="0"/>
          </a:p>
          <a:p>
            <a:pPr marL="0" indent="0">
              <a:buNone/>
            </a:pPr>
            <a:endParaRPr lang="en-US" sz="1000" dirty="0" smtClean="0"/>
          </a:p>
          <a:p>
            <a:pPr marL="0" indent="0">
              <a:buNone/>
            </a:pPr>
            <a:r>
              <a:rPr lang="en-US" dirty="0" smtClean="0"/>
              <a:t>#2: lack </a:t>
            </a:r>
            <a:r>
              <a:rPr lang="en-US" dirty="0"/>
              <a:t>of familiarity with the </a:t>
            </a:r>
            <a:r>
              <a:rPr lang="en-US" dirty="0" smtClean="0"/>
              <a:t>TR program</a:t>
            </a:r>
            <a:endParaRPr lang="en-US" dirty="0"/>
          </a:p>
        </p:txBody>
      </p:sp>
    </p:spTree>
    <p:extLst>
      <p:ext uri="{BB962C8B-B14F-4D97-AF65-F5344CB8AC3E}">
        <p14:creationId xmlns:p14="http://schemas.microsoft.com/office/powerpoint/2010/main" val="35107555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Recommendations for Changes to the </a:t>
            </a:r>
            <a:r>
              <a:rPr lang="en-US" sz="3200" b="1" dirty="0" smtClean="0"/>
              <a:t>TR </a:t>
            </a:r>
            <a:br>
              <a:rPr lang="en-US" sz="3200" b="1" dirty="0" smtClean="0"/>
            </a:br>
            <a:r>
              <a:rPr lang="en-US" sz="3200" b="1" dirty="0" smtClean="0"/>
              <a:t>Draft Proposed Guidelines</a:t>
            </a:r>
            <a:endParaRPr lang="en-US" sz="3200" b="1" dirty="0"/>
          </a:p>
        </p:txBody>
      </p:sp>
      <p:sp>
        <p:nvSpPr>
          <p:cNvPr id="3" name="Content Placeholder 2"/>
          <p:cNvSpPr>
            <a:spLocks noGrp="1"/>
          </p:cNvSpPr>
          <p:nvPr>
            <p:ph idx="1"/>
          </p:nvPr>
        </p:nvSpPr>
        <p:spPr>
          <a:xfrm>
            <a:off x="457200" y="1600200"/>
            <a:ext cx="8229600" cy="5029200"/>
          </a:xfrm>
        </p:spPr>
        <p:txBody>
          <a:bodyPr>
            <a:normAutofit fontScale="85000" lnSpcReduction="20000"/>
          </a:bodyPr>
          <a:lstStyle/>
          <a:p>
            <a:r>
              <a:rPr lang="en-US" dirty="0" smtClean="0"/>
              <a:t>Implement</a:t>
            </a:r>
          </a:p>
          <a:p>
            <a:pPr lvl="1"/>
            <a:r>
              <a:rPr lang="en-US" dirty="0" smtClean="0"/>
              <a:t> </a:t>
            </a:r>
            <a:r>
              <a:rPr lang="en-US" dirty="0"/>
              <a:t>a compliant/non-compliant TsunamiReady recognition rating</a:t>
            </a:r>
          </a:p>
          <a:p>
            <a:r>
              <a:rPr lang="en-US" dirty="0" smtClean="0"/>
              <a:t>Identify</a:t>
            </a:r>
          </a:p>
          <a:p>
            <a:pPr lvl="1"/>
            <a:r>
              <a:rPr lang="en-US" dirty="0" smtClean="0"/>
              <a:t> short </a:t>
            </a:r>
            <a:r>
              <a:rPr lang="en-US" dirty="0"/>
              <a:t>list of important </a:t>
            </a:r>
            <a:r>
              <a:rPr lang="en-US" dirty="0" smtClean="0"/>
              <a:t>&amp; achievable </a:t>
            </a:r>
            <a:r>
              <a:rPr lang="en-US" dirty="0"/>
              <a:t>criteria </a:t>
            </a:r>
            <a:endParaRPr lang="en-US" dirty="0" smtClean="0"/>
          </a:p>
          <a:p>
            <a:r>
              <a:rPr lang="en-US" dirty="0" smtClean="0"/>
              <a:t>Streamline</a:t>
            </a:r>
          </a:p>
          <a:p>
            <a:pPr lvl="1"/>
            <a:r>
              <a:rPr lang="en-US" dirty="0" smtClean="0"/>
              <a:t> application process</a:t>
            </a:r>
          </a:p>
          <a:p>
            <a:r>
              <a:rPr lang="en-US" dirty="0" smtClean="0"/>
              <a:t>Clearly delineate</a:t>
            </a:r>
          </a:p>
          <a:p>
            <a:pPr lvl="1"/>
            <a:r>
              <a:rPr lang="en-US" dirty="0" smtClean="0"/>
              <a:t> </a:t>
            </a:r>
            <a:r>
              <a:rPr lang="en-US" dirty="0"/>
              <a:t>mandatory from optional </a:t>
            </a:r>
            <a:r>
              <a:rPr lang="en-US" dirty="0" smtClean="0"/>
              <a:t>guidelines</a:t>
            </a:r>
          </a:p>
          <a:p>
            <a:r>
              <a:rPr lang="en-US" dirty="0"/>
              <a:t>Sustain </a:t>
            </a:r>
            <a:endParaRPr lang="en-US" dirty="0" smtClean="0"/>
          </a:p>
          <a:p>
            <a:pPr lvl="1"/>
            <a:r>
              <a:rPr lang="en-US" dirty="0" err="1" smtClean="0"/>
              <a:t>TsunamiReady</a:t>
            </a:r>
            <a:r>
              <a:rPr lang="en-US" dirty="0" smtClean="0"/>
              <a:t> </a:t>
            </a:r>
            <a:r>
              <a:rPr lang="en-US" dirty="0"/>
              <a:t>and </a:t>
            </a:r>
            <a:endParaRPr lang="en-US" dirty="0" smtClean="0"/>
          </a:p>
          <a:p>
            <a:r>
              <a:rPr lang="en-US" dirty="0" smtClean="0"/>
              <a:t>Collaborate </a:t>
            </a:r>
            <a:r>
              <a:rPr lang="en-US" dirty="0"/>
              <a:t>with FEMA to identify additional funding for community grants and risk assessments</a:t>
            </a:r>
          </a:p>
          <a:p>
            <a:endParaRPr lang="en-US" dirty="0"/>
          </a:p>
          <a:p>
            <a:endParaRPr lang="en-US" dirty="0"/>
          </a:p>
          <a:p>
            <a:endParaRPr lang="en-US" dirty="0"/>
          </a:p>
        </p:txBody>
      </p:sp>
    </p:spTree>
    <p:extLst>
      <p:ext uri="{BB962C8B-B14F-4D97-AF65-F5344CB8AC3E}">
        <p14:creationId xmlns:p14="http://schemas.microsoft.com/office/powerpoint/2010/main" val="40577396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 3: Searchable Compendium</a:t>
            </a:r>
            <a:endParaRPr lang="en-US"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US" dirty="0" smtClean="0"/>
              <a:t>Outstanding questions:</a:t>
            </a:r>
          </a:p>
          <a:p>
            <a:pPr marL="742950" lvl="2" indent="-342900"/>
            <a:r>
              <a:rPr lang="en-US" dirty="0" smtClean="0"/>
              <a:t>WHO is the target audience?</a:t>
            </a:r>
          </a:p>
          <a:p>
            <a:pPr marL="742950" lvl="2" indent="-342900"/>
            <a:r>
              <a:rPr lang="en-US" dirty="0" smtClean="0"/>
              <a:t>WHAT is the intended purpose?</a:t>
            </a:r>
          </a:p>
          <a:p>
            <a:pPr marL="742950" lvl="2" indent="-342900"/>
            <a:r>
              <a:rPr lang="en-US" dirty="0" smtClean="0"/>
              <a:t>WHERE is data to be stored?</a:t>
            </a:r>
          </a:p>
          <a:p>
            <a:pPr marL="1200150" lvl="3" indent="-342900"/>
            <a:r>
              <a:rPr lang="en-US" dirty="0" smtClean="0"/>
              <a:t>Hazard Center at </a:t>
            </a:r>
            <a:r>
              <a:rPr lang="en-US" dirty="0" err="1" smtClean="0"/>
              <a:t>Univ</a:t>
            </a:r>
            <a:r>
              <a:rPr lang="en-US" dirty="0" smtClean="0"/>
              <a:t> Colorado?</a:t>
            </a:r>
          </a:p>
          <a:p>
            <a:pPr marL="742950" lvl="2" indent="-342900"/>
            <a:r>
              <a:rPr lang="en-US" dirty="0" smtClean="0"/>
              <a:t>WHEN? long-term maintenance?</a:t>
            </a:r>
            <a:endParaRPr lang="en-US" dirty="0"/>
          </a:p>
          <a:p>
            <a:endParaRPr lang="en-US" dirty="0"/>
          </a:p>
        </p:txBody>
      </p:sp>
    </p:spTree>
    <p:extLst>
      <p:ext uri="{BB962C8B-B14F-4D97-AF65-F5344CB8AC3E}">
        <p14:creationId xmlns:p14="http://schemas.microsoft.com/office/powerpoint/2010/main" val="41827621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85955" y="846138"/>
            <a:ext cx="8229600" cy="11430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Obj. 4: </a:t>
            </a:r>
            <a:r>
              <a:rPr lang="en-US" dirty="0"/>
              <a:t>Spatial Analysis of Social Vulnerability </a:t>
            </a:r>
          </a:p>
          <a:p>
            <a:endParaRPr lang="en-US" dirty="0"/>
          </a:p>
        </p:txBody>
      </p:sp>
      <p:sp>
        <p:nvSpPr>
          <p:cNvPr id="4" name="Rectangle 3"/>
          <p:cNvSpPr/>
          <p:nvPr/>
        </p:nvSpPr>
        <p:spPr>
          <a:xfrm>
            <a:off x="609951" y="1600200"/>
            <a:ext cx="8096639" cy="5139869"/>
          </a:xfrm>
          <a:prstGeom prst="rect">
            <a:avLst/>
          </a:prstGeom>
        </p:spPr>
        <p:txBody>
          <a:bodyPr wrap="square">
            <a:spAutoFit/>
          </a:bodyPr>
          <a:lstStyle/>
          <a:p>
            <a:pPr lvl="0"/>
            <a:r>
              <a:rPr lang="en-US" sz="3200" dirty="0" smtClean="0">
                <a:solidFill>
                  <a:prstClr val="black"/>
                </a:solidFill>
              </a:rPr>
              <a:t>Objectives:</a:t>
            </a:r>
          </a:p>
          <a:p>
            <a:pPr marL="457200" lvl="0" indent="-457200">
              <a:buFont typeface="+mj-lt"/>
              <a:buAutoNum type="arabicPeriod"/>
            </a:pPr>
            <a:r>
              <a:rPr lang="en-US" sz="2400" dirty="0" smtClean="0">
                <a:solidFill>
                  <a:prstClr val="black"/>
                </a:solidFill>
              </a:rPr>
              <a:t>Identify </a:t>
            </a:r>
            <a:r>
              <a:rPr lang="en-US" sz="2400" dirty="0">
                <a:solidFill>
                  <a:prstClr val="black"/>
                </a:solidFill>
              </a:rPr>
              <a:t>spatial variability of social vulnerability across a community</a:t>
            </a:r>
          </a:p>
          <a:p>
            <a:pPr marL="457200" lvl="0" indent="-457200">
              <a:buFont typeface="+mj-lt"/>
              <a:buAutoNum type="arabicPeriod"/>
            </a:pPr>
            <a:r>
              <a:rPr lang="en-US" sz="2400" dirty="0" smtClean="0">
                <a:solidFill>
                  <a:prstClr val="black"/>
                </a:solidFill>
              </a:rPr>
              <a:t>Identify </a:t>
            </a:r>
            <a:r>
              <a:rPr lang="en-US" sz="2400" dirty="0">
                <a:solidFill>
                  <a:prstClr val="black"/>
                </a:solidFill>
              </a:rPr>
              <a:t>statistically anomalous areas</a:t>
            </a:r>
          </a:p>
          <a:p>
            <a:pPr marL="457200" lvl="0" indent="-457200">
              <a:buFont typeface="+mj-lt"/>
              <a:buAutoNum type="arabicPeriod"/>
            </a:pPr>
            <a:r>
              <a:rPr lang="en-US" sz="2400" dirty="0" smtClean="0">
                <a:solidFill>
                  <a:prstClr val="black"/>
                </a:solidFill>
              </a:rPr>
              <a:t>Identify </a:t>
            </a:r>
            <a:r>
              <a:rPr lang="en-US" sz="2400" dirty="0">
                <a:solidFill>
                  <a:prstClr val="black"/>
                </a:solidFill>
              </a:rPr>
              <a:t>spatial factors that influence </a:t>
            </a:r>
            <a:r>
              <a:rPr lang="en-US" sz="2400" dirty="0" smtClean="0">
                <a:solidFill>
                  <a:prstClr val="black"/>
                </a:solidFill>
              </a:rPr>
              <a:t>perceptions</a:t>
            </a:r>
          </a:p>
          <a:p>
            <a:pPr marL="914400" lvl="1" indent="-457200">
              <a:buFont typeface="+mj-lt"/>
              <a:buAutoNum type="arabicPeriod"/>
            </a:pPr>
            <a:r>
              <a:rPr lang="en-US" sz="2000" dirty="0" smtClean="0">
                <a:solidFill>
                  <a:prstClr val="black"/>
                </a:solidFill>
              </a:rPr>
              <a:t>Distance from shore, sirens, inundation zone, safe areas </a:t>
            </a:r>
          </a:p>
          <a:p>
            <a:pPr marL="914400" lvl="1" indent="-457200">
              <a:buFont typeface="+mj-lt"/>
              <a:buAutoNum type="arabicPeriod"/>
            </a:pPr>
            <a:r>
              <a:rPr lang="en-US" sz="2000" dirty="0" smtClean="0">
                <a:solidFill>
                  <a:prstClr val="black"/>
                </a:solidFill>
              </a:rPr>
              <a:t>Housing and business density (or isolation)</a:t>
            </a:r>
          </a:p>
          <a:p>
            <a:pPr marL="914400" lvl="1" indent="-457200">
              <a:buFont typeface="+mj-lt"/>
              <a:buAutoNum type="arabicPeriod"/>
            </a:pPr>
            <a:r>
              <a:rPr lang="en-US" sz="2000" dirty="0" smtClean="0">
                <a:solidFill>
                  <a:prstClr val="black"/>
                </a:solidFill>
              </a:rPr>
              <a:t>Surface conditions, bridges</a:t>
            </a:r>
          </a:p>
          <a:p>
            <a:pPr marL="914400" lvl="1" indent="-457200">
              <a:buFont typeface="+mj-lt"/>
              <a:buAutoNum type="arabicPeriod"/>
            </a:pPr>
            <a:r>
              <a:rPr lang="en-US" sz="2000" dirty="0" smtClean="0">
                <a:solidFill>
                  <a:prstClr val="black"/>
                </a:solidFill>
              </a:rPr>
              <a:t>Building construction, height, </a:t>
            </a:r>
            <a:r>
              <a:rPr lang="en-US" sz="2000" dirty="0" err="1" smtClean="0">
                <a:solidFill>
                  <a:prstClr val="black"/>
                </a:solidFill>
              </a:rPr>
              <a:t>etc</a:t>
            </a:r>
            <a:endParaRPr lang="en-US" sz="2000" dirty="0" smtClean="0">
              <a:solidFill>
                <a:prstClr val="black"/>
              </a:solidFill>
            </a:endParaRPr>
          </a:p>
          <a:p>
            <a:pPr marL="457200" lvl="0" indent="-457200">
              <a:buFont typeface="+mj-lt"/>
              <a:buAutoNum type="arabicPeriod"/>
            </a:pPr>
            <a:r>
              <a:rPr lang="en-US" sz="2400" dirty="0" smtClean="0">
                <a:solidFill>
                  <a:prstClr val="black"/>
                </a:solidFill>
              </a:rPr>
              <a:t>Use findings to help strategically locate outreach efforts</a:t>
            </a:r>
          </a:p>
          <a:p>
            <a:pPr marL="457200" lvl="0" indent="-457200">
              <a:buFont typeface="+mj-lt"/>
              <a:buAutoNum type="arabicPeriod"/>
            </a:pPr>
            <a:endParaRPr lang="en-US" sz="2400" dirty="0">
              <a:solidFill>
                <a:prstClr val="black"/>
              </a:solidFill>
            </a:endParaRPr>
          </a:p>
          <a:p>
            <a:pPr lvl="0"/>
            <a:r>
              <a:rPr lang="en-US" sz="2400" dirty="0" smtClean="0">
                <a:solidFill>
                  <a:prstClr val="black"/>
                </a:solidFill>
              </a:rPr>
              <a:t>Question: how can GIS capability be integrated &amp; sustained in communities? Automatic online survey and data processing needed?</a:t>
            </a:r>
            <a:endParaRPr lang="en-US" sz="2400" dirty="0">
              <a:solidFill>
                <a:prstClr val="black"/>
              </a:solidFill>
            </a:endParaRPr>
          </a:p>
        </p:txBody>
      </p:sp>
    </p:spTree>
    <p:extLst>
      <p:ext uri="{BB962C8B-B14F-4D97-AF65-F5344CB8AC3E}">
        <p14:creationId xmlns:p14="http://schemas.microsoft.com/office/powerpoint/2010/main" val="3019373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Study Areas</a:t>
            </a:r>
            <a:endParaRPr lang="en-US" dirty="0"/>
          </a:p>
        </p:txBody>
      </p:sp>
      <p:pic>
        <p:nvPicPr>
          <p:cNvPr id="7" name="Picture 6" descr="F:\Chris-ACTIVE-Nov 20\Research\Grants_Funding_Loans\2010\NOAA\Locations.jpg"/>
          <p:cNvPicPr/>
          <p:nvPr/>
        </p:nvPicPr>
        <p:blipFill>
          <a:blip r:embed="rId2"/>
          <a:srcRect/>
          <a:stretch>
            <a:fillRect/>
          </a:stretch>
        </p:blipFill>
        <p:spPr bwMode="auto">
          <a:xfrm>
            <a:off x="551213" y="1219200"/>
            <a:ext cx="8229600" cy="5410200"/>
          </a:xfrm>
          <a:prstGeom prst="rect">
            <a:avLst/>
          </a:prstGeom>
          <a:noFill/>
          <a:ln w="9525">
            <a:noFill/>
            <a:miter lim="800000"/>
            <a:headEnd/>
            <a:tailEnd/>
          </a:ln>
        </p:spPr>
      </p:pic>
    </p:spTree>
    <p:extLst>
      <p:ext uri="{BB962C8B-B14F-4D97-AF65-F5344CB8AC3E}">
        <p14:creationId xmlns:p14="http://schemas.microsoft.com/office/powerpoint/2010/main" val="3935057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Community Details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634664196"/>
              </p:ext>
            </p:extLst>
          </p:nvPr>
        </p:nvGraphicFramePr>
        <p:xfrm>
          <a:off x="304800" y="990600"/>
          <a:ext cx="8610600" cy="5327904"/>
        </p:xfrm>
        <a:graphic>
          <a:graphicData uri="http://schemas.openxmlformats.org/drawingml/2006/table">
            <a:tbl>
              <a:tblPr firstRow="1" firstCol="1" bandRow="1">
                <a:tableStyleId>{5C22544A-7EE6-4342-B048-85BDC9FD1C3A}</a:tableStyleId>
              </a:tblPr>
              <a:tblGrid>
                <a:gridCol w="357357"/>
                <a:gridCol w="3743739"/>
                <a:gridCol w="1309104"/>
                <a:gridCol w="1328530"/>
                <a:gridCol w="1871870"/>
              </a:tblGrid>
              <a:tr h="603931">
                <a:tc>
                  <a:txBody>
                    <a:bodyPr/>
                    <a:lstStyle/>
                    <a:p>
                      <a:pPr marL="0" marR="0">
                        <a:lnSpc>
                          <a:spcPct val="115000"/>
                        </a:lnSpc>
                        <a:spcBef>
                          <a:spcPts val="0"/>
                        </a:spcBef>
                        <a:spcAft>
                          <a:spcPts val="0"/>
                        </a:spcAft>
                      </a:pPr>
                      <a:r>
                        <a:rPr lang="en-US" sz="2000" dirty="0">
                          <a:effectLst/>
                        </a:rPr>
                        <a:t># </a:t>
                      </a:r>
                      <a:endParaRPr lang="en-US" sz="20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a:effectLst/>
                        </a:rPr>
                        <a:t>Community</a:t>
                      </a:r>
                      <a:endParaRPr lang="en-US" sz="20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a:effectLst/>
                        </a:rPr>
                        <a:t>State</a:t>
                      </a:r>
                      <a:r>
                        <a:rPr lang="en-US" sz="2000" dirty="0" smtClean="0">
                          <a:effectLst/>
                        </a:rPr>
                        <a:t>/</a:t>
                      </a:r>
                    </a:p>
                    <a:p>
                      <a:pPr marL="0" marR="0">
                        <a:lnSpc>
                          <a:spcPct val="115000"/>
                        </a:lnSpc>
                        <a:spcBef>
                          <a:spcPts val="0"/>
                        </a:spcBef>
                        <a:spcAft>
                          <a:spcPts val="0"/>
                        </a:spcAft>
                      </a:pPr>
                      <a:r>
                        <a:rPr lang="en-US" sz="2000" dirty="0" smtClean="0">
                          <a:effectLst/>
                        </a:rPr>
                        <a:t>Territory</a:t>
                      </a:r>
                      <a:endParaRPr lang="en-US" sz="20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Tsunami Ready™</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Relative Degree of Tsunami Hazard</a:t>
                      </a:r>
                      <a:endParaRPr lang="en-US" sz="2000">
                        <a:effectLst/>
                        <a:latin typeface="Calibri"/>
                        <a:ea typeface="Calibri"/>
                      </a:endParaRPr>
                    </a:p>
                  </a:txBody>
                  <a:tcPr marL="68580" marR="68580" marT="0" marB="0"/>
                </a:tc>
              </a:tr>
              <a:tr h="292835">
                <a:tc>
                  <a:txBody>
                    <a:bodyPr/>
                    <a:lstStyle/>
                    <a:p>
                      <a:pPr marL="0" marR="0">
                        <a:lnSpc>
                          <a:spcPct val="115000"/>
                        </a:lnSpc>
                        <a:spcBef>
                          <a:spcPts val="0"/>
                        </a:spcBef>
                        <a:spcAft>
                          <a:spcPts val="0"/>
                        </a:spcAft>
                      </a:pPr>
                      <a:r>
                        <a:rPr lang="en-US" sz="2000">
                          <a:effectLst/>
                        </a:rPr>
                        <a:t>1</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a:effectLst/>
                        </a:rPr>
                        <a:t>Ocean Shores</a:t>
                      </a:r>
                      <a:endParaRPr lang="en-US" sz="20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smtClean="0">
                          <a:effectLst/>
                        </a:rPr>
                        <a:t>Wash.</a:t>
                      </a:r>
                      <a:endParaRPr lang="en-US" sz="20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Yes</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High</a:t>
                      </a:r>
                      <a:endParaRPr lang="en-US" sz="2000">
                        <a:effectLst/>
                        <a:latin typeface="Calibri"/>
                        <a:ea typeface="Calibri"/>
                      </a:endParaRPr>
                    </a:p>
                  </a:txBody>
                  <a:tcPr marL="68580" marR="68580" marT="0" marB="0"/>
                </a:tc>
              </a:tr>
              <a:tr h="292835">
                <a:tc>
                  <a:txBody>
                    <a:bodyPr/>
                    <a:lstStyle/>
                    <a:p>
                      <a:pPr marL="0" marR="0">
                        <a:lnSpc>
                          <a:spcPct val="115000"/>
                        </a:lnSpc>
                        <a:spcBef>
                          <a:spcPts val="0"/>
                        </a:spcBef>
                        <a:spcAft>
                          <a:spcPts val="0"/>
                        </a:spcAft>
                      </a:pPr>
                      <a:r>
                        <a:rPr lang="en-US" sz="2000">
                          <a:effectLst/>
                        </a:rPr>
                        <a:t>2</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Seaside</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Oregon</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smtClean="0">
                          <a:effectLst/>
                        </a:rPr>
                        <a:t>No</a:t>
                      </a:r>
                      <a:endParaRPr lang="en-US" sz="20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High</a:t>
                      </a:r>
                      <a:endParaRPr lang="en-US" sz="2000">
                        <a:effectLst/>
                        <a:latin typeface="Calibri"/>
                        <a:ea typeface="Calibri"/>
                      </a:endParaRPr>
                    </a:p>
                  </a:txBody>
                  <a:tcPr marL="68580" marR="68580" marT="0" marB="0"/>
                </a:tc>
              </a:tr>
              <a:tr h="292835">
                <a:tc>
                  <a:txBody>
                    <a:bodyPr/>
                    <a:lstStyle/>
                    <a:p>
                      <a:pPr marL="0" marR="0">
                        <a:lnSpc>
                          <a:spcPct val="115000"/>
                        </a:lnSpc>
                        <a:spcBef>
                          <a:spcPts val="0"/>
                        </a:spcBef>
                        <a:spcAft>
                          <a:spcPts val="0"/>
                        </a:spcAft>
                      </a:pPr>
                      <a:r>
                        <a:rPr lang="en-US" sz="2000">
                          <a:effectLst/>
                        </a:rPr>
                        <a:t>3</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Kodiak</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Alaska</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Yes</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High</a:t>
                      </a:r>
                      <a:endParaRPr lang="en-US" sz="2000">
                        <a:effectLst/>
                        <a:latin typeface="Calibri"/>
                        <a:ea typeface="Calibri"/>
                      </a:endParaRPr>
                    </a:p>
                  </a:txBody>
                  <a:tcPr marL="68580" marR="68580" marT="0" marB="0"/>
                </a:tc>
              </a:tr>
              <a:tr h="292835">
                <a:tc>
                  <a:txBody>
                    <a:bodyPr/>
                    <a:lstStyle/>
                    <a:p>
                      <a:pPr marL="0" marR="0">
                        <a:lnSpc>
                          <a:spcPct val="115000"/>
                        </a:lnSpc>
                        <a:spcBef>
                          <a:spcPts val="0"/>
                        </a:spcBef>
                        <a:spcAft>
                          <a:spcPts val="0"/>
                        </a:spcAft>
                      </a:pPr>
                      <a:r>
                        <a:rPr lang="en-US" sz="2000">
                          <a:effectLst/>
                        </a:rPr>
                        <a:t>4</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Coronado</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smtClean="0">
                          <a:effectLst/>
                        </a:rPr>
                        <a:t>Cali</a:t>
                      </a:r>
                      <a:endParaRPr lang="en-US" sz="20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No</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Intermediate</a:t>
                      </a:r>
                      <a:endParaRPr lang="en-US" sz="2000">
                        <a:effectLst/>
                        <a:latin typeface="Calibri"/>
                        <a:ea typeface="Calibri"/>
                      </a:endParaRPr>
                    </a:p>
                  </a:txBody>
                  <a:tcPr marL="68580" marR="68580" marT="0" marB="0"/>
                </a:tc>
              </a:tr>
              <a:tr h="292835">
                <a:tc>
                  <a:txBody>
                    <a:bodyPr/>
                    <a:lstStyle/>
                    <a:p>
                      <a:pPr marL="0" marR="0">
                        <a:lnSpc>
                          <a:spcPct val="115000"/>
                        </a:lnSpc>
                        <a:spcBef>
                          <a:spcPts val="0"/>
                        </a:spcBef>
                        <a:spcAft>
                          <a:spcPts val="0"/>
                        </a:spcAft>
                      </a:pPr>
                      <a:r>
                        <a:rPr lang="en-US" sz="2000">
                          <a:effectLst/>
                        </a:rPr>
                        <a:t>5</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Kauai County</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Hawaii</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Yes</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High</a:t>
                      </a:r>
                      <a:endParaRPr lang="en-US" sz="2000">
                        <a:effectLst/>
                        <a:latin typeface="Calibri"/>
                        <a:ea typeface="Calibri"/>
                      </a:endParaRPr>
                    </a:p>
                  </a:txBody>
                  <a:tcPr marL="68580" marR="68580" marT="0" marB="0"/>
                </a:tc>
              </a:tr>
              <a:tr h="292835">
                <a:tc>
                  <a:txBody>
                    <a:bodyPr/>
                    <a:lstStyle/>
                    <a:p>
                      <a:pPr marL="0" marR="0">
                        <a:lnSpc>
                          <a:spcPct val="115000"/>
                        </a:lnSpc>
                        <a:spcBef>
                          <a:spcPts val="0"/>
                        </a:spcBef>
                        <a:spcAft>
                          <a:spcPts val="0"/>
                        </a:spcAft>
                      </a:pPr>
                      <a:r>
                        <a:rPr lang="en-US" sz="2000">
                          <a:effectLst/>
                        </a:rPr>
                        <a:t>6</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a:effectLst/>
                        </a:rPr>
                        <a:t>New Hanover Co.</a:t>
                      </a:r>
                      <a:endParaRPr lang="en-US" sz="20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smtClean="0">
                          <a:effectLst/>
                        </a:rPr>
                        <a:t>N Carolina</a:t>
                      </a:r>
                      <a:endParaRPr lang="en-US" sz="20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Yes</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Low</a:t>
                      </a:r>
                      <a:endParaRPr lang="en-US" sz="2000">
                        <a:effectLst/>
                        <a:latin typeface="Calibri"/>
                        <a:ea typeface="Calibri"/>
                      </a:endParaRPr>
                    </a:p>
                  </a:txBody>
                  <a:tcPr marL="68580" marR="68580" marT="0" marB="0"/>
                </a:tc>
              </a:tr>
              <a:tr h="1226122">
                <a:tc>
                  <a:txBody>
                    <a:bodyPr/>
                    <a:lstStyle/>
                    <a:p>
                      <a:pPr marL="0" marR="0">
                        <a:lnSpc>
                          <a:spcPct val="115000"/>
                        </a:lnSpc>
                        <a:spcBef>
                          <a:spcPts val="0"/>
                        </a:spcBef>
                        <a:spcAft>
                          <a:spcPts val="0"/>
                        </a:spcAft>
                      </a:pPr>
                      <a:r>
                        <a:rPr lang="en-US" sz="2000">
                          <a:effectLst/>
                        </a:rPr>
                        <a:t>7</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smtClean="0">
                          <a:effectLst/>
                        </a:rPr>
                        <a:t>Tutuila Island: </a:t>
                      </a:r>
                      <a:r>
                        <a:rPr lang="en-US" sz="1600" dirty="0" err="1" smtClean="0">
                          <a:effectLst/>
                        </a:rPr>
                        <a:t>Leone,Vailoatai</a:t>
                      </a:r>
                      <a:r>
                        <a:rPr lang="en-US" sz="1600" dirty="0">
                          <a:effectLst/>
                        </a:rPr>
                        <a:t>, </a:t>
                      </a:r>
                      <a:r>
                        <a:rPr lang="en-US" sz="1600" dirty="0" err="1">
                          <a:effectLst/>
                        </a:rPr>
                        <a:t>Maleloa</a:t>
                      </a:r>
                      <a:r>
                        <a:rPr lang="en-US" sz="1600" dirty="0">
                          <a:effectLst/>
                        </a:rPr>
                        <a:t> </a:t>
                      </a:r>
                      <a:r>
                        <a:rPr lang="en-US" sz="1600" dirty="0" err="1">
                          <a:effectLst/>
                        </a:rPr>
                        <a:t>Itulagi</a:t>
                      </a:r>
                      <a:r>
                        <a:rPr lang="en-US" sz="1600" dirty="0">
                          <a:effectLst/>
                        </a:rPr>
                        <a:t>, </a:t>
                      </a:r>
                      <a:r>
                        <a:rPr lang="en-US" sz="1600" dirty="0" err="1">
                          <a:effectLst/>
                        </a:rPr>
                        <a:t>Maleloa</a:t>
                      </a:r>
                      <a:r>
                        <a:rPr lang="en-US" sz="1600" dirty="0">
                          <a:effectLst/>
                        </a:rPr>
                        <a:t> </a:t>
                      </a:r>
                      <a:r>
                        <a:rPr lang="en-US" sz="1600" dirty="0" err="1">
                          <a:effectLst/>
                        </a:rPr>
                        <a:t>Ituau</a:t>
                      </a:r>
                      <a:r>
                        <a:rPr lang="en-US" sz="1600" dirty="0">
                          <a:effectLst/>
                        </a:rPr>
                        <a:t>, </a:t>
                      </a:r>
                      <a:r>
                        <a:rPr lang="en-US" sz="1600" dirty="0" err="1">
                          <a:effectLst/>
                        </a:rPr>
                        <a:t>Taputimu</a:t>
                      </a:r>
                      <a:r>
                        <a:rPr lang="en-US" sz="1600" dirty="0">
                          <a:effectLst/>
                        </a:rPr>
                        <a:t>, </a:t>
                      </a:r>
                      <a:r>
                        <a:rPr lang="en-US" sz="1600" dirty="0" err="1">
                          <a:effectLst/>
                        </a:rPr>
                        <a:t>Amaluia</a:t>
                      </a:r>
                      <a:r>
                        <a:rPr lang="en-US" sz="1600" dirty="0">
                          <a:effectLst/>
                        </a:rPr>
                        <a:t>, </a:t>
                      </a:r>
                      <a:r>
                        <a:rPr lang="en-US" sz="1600" dirty="0" err="1">
                          <a:effectLst/>
                        </a:rPr>
                        <a:t>Asili</a:t>
                      </a:r>
                      <a:r>
                        <a:rPr lang="en-US" sz="1600" dirty="0">
                          <a:effectLst/>
                        </a:rPr>
                        <a:t>, </a:t>
                      </a:r>
                      <a:r>
                        <a:rPr lang="en-US" sz="1600" dirty="0" err="1">
                          <a:effectLst/>
                        </a:rPr>
                        <a:t>Afao</a:t>
                      </a:r>
                      <a:r>
                        <a:rPr lang="en-US" sz="1600" dirty="0">
                          <a:effectLst/>
                        </a:rPr>
                        <a:t>, </a:t>
                      </a:r>
                      <a:r>
                        <a:rPr lang="en-US" sz="1600" dirty="0" err="1">
                          <a:effectLst/>
                        </a:rPr>
                        <a:t>Seetaga</a:t>
                      </a:r>
                      <a:r>
                        <a:rPr lang="en-US" sz="1600" dirty="0">
                          <a:effectLst/>
                        </a:rPr>
                        <a:t>, </a:t>
                      </a:r>
                      <a:r>
                        <a:rPr lang="en-US" sz="1600" dirty="0" err="1">
                          <a:effectLst/>
                        </a:rPr>
                        <a:t>Agugulu</a:t>
                      </a:r>
                      <a:r>
                        <a:rPr lang="en-US" sz="1600" dirty="0">
                          <a:effectLst/>
                        </a:rPr>
                        <a:t>, </a:t>
                      </a:r>
                      <a:r>
                        <a:rPr lang="en-US" sz="1600" dirty="0" err="1">
                          <a:effectLst/>
                        </a:rPr>
                        <a:t>Amanave</a:t>
                      </a:r>
                      <a:r>
                        <a:rPr lang="en-US" sz="1600" dirty="0">
                          <a:effectLst/>
                        </a:rPr>
                        <a:t>, </a:t>
                      </a:r>
                      <a:r>
                        <a:rPr lang="en-US" sz="1600" dirty="0" err="1">
                          <a:effectLst/>
                        </a:rPr>
                        <a:t>Poloa</a:t>
                      </a:r>
                      <a:r>
                        <a:rPr lang="en-US" sz="1600" dirty="0">
                          <a:effectLst/>
                        </a:rPr>
                        <a:t>, </a:t>
                      </a:r>
                      <a:r>
                        <a:rPr lang="en-US" sz="1600" dirty="0" err="1">
                          <a:effectLst/>
                        </a:rPr>
                        <a:t>Fagali’I</a:t>
                      </a:r>
                      <a:r>
                        <a:rPr lang="en-US" sz="1600" dirty="0">
                          <a:effectLst/>
                        </a:rPr>
                        <a:t>, </a:t>
                      </a:r>
                      <a:r>
                        <a:rPr lang="en-US" sz="1600" dirty="0" err="1">
                          <a:effectLst/>
                        </a:rPr>
                        <a:t>Maloata</a:t>
                      </a:r>
                      <a:r>
                        <a:rPr lang="en-US" sz="1600" dirty="0">
                          <a:effectLst/>
                        </a:rPr>
                        <a:t>, </a:t>
                      </a:r>
                      <a:r>
                        <a:rPr lang="en-US" sz="1600" dirty="0" err="1">
                          <a:effectLst/>
                        </a:rPr>
                        <a:t>Fagamalo</a:t>
                      </a:r>
                      <a:r>
                        <a:rPr lang="en-US" sz="1600" dirty="0">
                          <a:effectLst/>
                        </a:rPr>
                        <a:t>, </a:t>
                      </a:r>
                      <a:r>
                        <a:rPr lang="en-US" sz="1600" dirty="0" err="1">
                          <a:effectLst/>
                        </a:rPr>
                        <a:t>Fagasa</a:t>
                      </a:r>
                      <a:r>
                        <a:rPr lang="en-US" sz="1600" dirty="0">
                          <a:effectLst/>
                        </a:rPr>
                        <a:t>, Tula</a:t>
                      </a:r>
                      <a:endParaRPr lang="en-US" sz="1600" dirty="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American Samoa</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No</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High </a:t>
                      </a:r>
                      <a:endParaRPr lang="en-US" sz="2000">
                        <a:effectLst/>
                        <a:latin typeface="Calibri"/>
                        <a:ea typeface="Calibri"/>
                      </a:endParaRPr>
                    </a:p>
                  </a:txBody>
                  <a:tcPr marL="68580" marR="68580" marT="0" marB="0"/>
                </a:tc>
              </a:tr>
              <a:tr h="603931">
                <a:tc>
                  <a:txBody>
                    <a:bodyPr/>
                    <a:lstStyle/>
                    <a:p>
                      <a:pPr marL="0" marR="0">
                        <a:lnSpc>
                          <a:spcPct val="115000"/>
                        </a:lnSpc>
                        <a:spcBef>
                          <a:spcPts val="0"/>
                        </a:spcBef>
                        <a:spcAft>
                          <a:spcPts val="0"/>
                        </a:spcAft>
                      </a:pPr>
                      <a:r>
                        <a:rPr lang="en-US" sz="2000">
                          <a:effectLst/>
                        </a:rPr>
                        <a:t>8</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Frederiksted, St Croix;</a:t>
                      </a:r>
                    </a:p>
                    <a:p>
                      <a:pPr marL="0" marR="0">
                        <a:lnSpc>
                          <a:spcPct val="115000"/>
                        </a:lnSpc>
                        <a:spcBef>
                          <a:spcPts val="0"/>
                        </a:spcBef>
                        <a:spcAft>
                          <a:spcPts val="0"/>
                        </a:spcAft>
                      </a:pPr>
                      <a:r>
                        <a:rPr lang="en-US" sz="2000">
                          <a:effectLst/>
                        </a:rPr>
                        <a:t>Charlotte Amalie, St Thomas</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US Virgin Islands</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a:effectLst/>
                        </a:rPr>
                        <a:t>No</a:t>
                      </a:r>
                      <a:endParaRPr lang="en-US" sz="2000">
                        <a:effectLst/>
                        <a:latin typeface="Calibri"/>
                        <a:ea typeface="Calibri"/>
                      </a:endParaRPr>
                    </a:p>
                  </a:txBody>
                  <a:tcPr marL="68580" marR="68580" marT="0" marB="0"/>
                </a:tc>
                <a:tc>
                  <a:txBody>
                    <a:bodyPr/>
                    <a:lstStyle/>
                    <a:p>
                      <a:pPr marL="0" marR="0">
                        <a:lnSpc>
                          <a:spcPct val="115000"/>
                        </a:lnSpc>
                        <a:spcBef>
                          <a:spcPts val="0"/>
                        </a:spcBef>
                        <a:spcAft>
                          <a:spcPts val="0"/>
                        </a:spcAft>
                      </a:pPr>
                      <a:r>
                        <a:rPr lang="en-US" sz="2000" dirty="0">
                          <a:effectLst/>
                        </a:rPr>
                        <a:t>High</a:t>
                      </a:r>
                      <a:endParaRPr lang="en-US" sz="2000" dirty="0">
                        <a:effectLst/>
                        <a:latin typeface="Calibri"/>
                        <a:ea typeface="Calibri"/>
                      </a:endParaRPr>
                    </a:p>
                  </a:txBody>
                  <a:tcPr marL="68580" marR="68580" marT="0" marB="0"/>
                </a:tc>
              </a:tr>
            </a:tbl>
          </a:graphicData>
        </a:graphic>
      </p:graphicFrame>
    </p:spTree>
    <p:extLst>
      <p:ext uri="{BB962C8B-B14F-4D97-AF65-F5344CB8AC3E}">
        <p14:creationId xmlns:p14="http://schemas.microsoft.com/office/powerpoint/2010/main" val="2739542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and Methods</a:t>
            </a:r>
            <a:endParaRPr lang="en-US" dirty="0"/>
          </a:p>
        </p:txBody>
      </p:sp>
      <p:sp>
        <p:nvSpPr>
          <p:cNvPr id="3" name="Content Placeholder 2"/>
          <p:cNvSpPr>
            <a:spLocks noGrp="1"/>
          </p:cNvSpPr>
          <p:nvPr>
            <p:ph idx="1"/>
          </p:nvPr>
        </p:nvSpPr>
        <p:spPr>
          <a:xfrm>
            <a:off x="304800" y="1600200"/>
            <a:ext cx="8839200" cy="4525963"/>
          </a:xfrm>
        </p:spPr>
        <p:txBody>
          <a:bodyPr>
            <a:normAutofit lnSpcReduction="10000"/>
          </a:bodyPr>
          <a:lstStyle/>
          <a:p>
            <a:r>
              <a:rPr lang="en-US" dirty="0" smtClean="0"/>
              <a:t>Objectives 1 &amp; 2: </a:t>
            </a:r>
          </a:p>
          <a:p>
            <a:pPr lvl="1"/>
            <a:r>
              <a:rPr lang="en-US" dirty="0" smtClean="0"/>
              <a:t>Focus Group sessions May to October 2011</a:t>
            </a:r>
          </a:p>
          <a:p>
            <a:pPr lvl="1"/>
            <a:r>
              <a:rPr lang="en-US" dirty="0" smtClean="0"/>
              <a:t>Purposive sample-- emergency managers/stakeholders</a:t>
            </a:r>
          </a:p>
          <a:p>
            <a:pPr lvl="1"/>
            <a:r>
              <a:rPr lang="en-US" dirty="0" smtClean="0"/>
              <a:t>About 15-20 invited</a:t>
            </a:r>
          </a:p>
          <a:p>
            <a:r>
              <a:rPr lang="en-US" dirty="0" smtClean="0"/>
              <a:t>Objective 3: </a:t>
            </a:r>
          </a:p>
          <a:p>
            <a:pPr lvl="1"/>
            <a:r>
              <a:rPr lang="en-US" dirty="0" smtClean="0"/>
              <a:t>in start-up mode</a:t>
            </a:r>
          </a:p>
          <a:p>
            <a:r>
              <a:rPr lang="en-US" dirty="0" smtClean="0"/>
              <a:t>Objective 4: </a:t>
            </a:r>
          </a:p>
          <a:p>
            <a:pPr lvl="1"/>
            <a:r>
              <a:rPr lang="en-US" dirty="0" smtClean="0"/>
              <a:t>Analysis of existing data from prior NSF study. 2011-present</a:t>
            </a:r>
          </a:p>
          <a:p>
            <a:pPr lvl="1"/>
            <a:endParaRPr lang="en-US" dirty="0"/>
          </a:p>
        </p:txBody>
      </p:sp>
    </p:spTree>
    <p:extLst>
      <p:ext uri="{BB962C8B-B14F-4D97-AF65-F5344CB8AC3E}">
        <p14:creationId xmlns:p14="http://schemas.microsoft.com/office/powerpoint/2010/main" val="30212764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Groups</a:t>
            </a:r>
            <a:endParaRPr lang="en-US" dirty="0"/>
          </a:p>
        </p:txBody>
      </p:sp>
      <p:sp>
        <p:nvSpPr>
          <p:cNvPr id="3" name="Content Placeholder 2"/>
          <p:cNvSpPr>
            <a:spLocks noGrp="1"/>
          </p:cNvSpPr>
          <p:nvPr>
            <p:ph idx="1"/>
          </p:nvPr>
        </p:nvSpPr>
        <p:spPr>
          <a:xfrm>
            <a:off x="457200" y="1295400"/>
            <a:ext cx="8229600" cy="5562600"/>
          </a:xfrm>
        </p:spPr>
        <p:txBody>
          <a:bodyPr>
            <a:normAutofit fontScale="77500" lnSpcReduction="20000"/>
          </a:bodyPr>
          <a:lstStyle/>
          <a:p>
            <a:r>
              <a:rPr lang="en-US" dirty="0" smtClean="0"/>
              <a:t>guided by protocol that identified topics for discussion:</a:t>
            </a:r>
          </a:p>
          <a:p>
            <a:pPr lvl="1"/>
            <a:r>
              <a:rPr lang="en-US" dirty="0" smtClean="0"/>
              <a:t>receiving </a:t>
            </a:r>
            <a:r>
              <a:rPr lang="en-US" dirty="0"/>
              <a:t>messages, strengths and weaknesses of </a:t>
            </a:r>
            <a:r>
              <a:rPr lang="en-US" dirty="0" smtClean="0"/>
              <a:t>TWC products</a:t>
            </a:r>
            <a:r>
              <a:rPr lang="en-US" dirty="0"/>
              <a:t>, and suggested improvements.  </a:t>
            </a:r>
            <a:endParaRPr lang="en-US" dirty="0" smtClean="0"/>
          </a:p>
          <a:p>
            <a:pPr lvl="1"/>
            <a:r>
              <a:rPr lang="en-US" dirty="0" smtClean="0"/>
              <a:t>Draft guidelines for TR and community rating system</a:t>
            </a:r>
          </a:p>
          <a:p>
            <a:r>
              <a:rPr lang="en-US" dirty="0" smtClean="0"/>
              <a:t>Discussions recorded &amp; transcribed, entered to </a:t>
            </a:r>
            <a:r>
              <a:rPr lang="en-US" dirty="0" err="1" smtClean="0"/>
              <a:t>AtlasTi</a:t>
            </a:r>
            <a:r>
              <a:rPr lang="en-US" dirty="0" smtClean="0"/>
              <a:t>®</a:t>
            </a:r>
          </a:p>
          <a:p>
            <a:r>
              <a:rPr lang="en-US" dirty="0" smtClean="0"/>
              <a:t>Themes &amp; sub-themes </a:t>
            </a:r>
            <a:r>
              <a:rPr lang="en-US" dirty="0"/>
              <a:t>were teased out </a:t>
            </a:r>
            <a:r>
              <a:rPr lang="en-US" dirty="0" smtClean="0"/>
              <a:t>by looking </a:t>
            </a:r>
            <a:r>
              <a:rPr lang="en-US" dirty="0"/>
              <a:t>more deeply </a:t>
            </a:r>
            <a:r>
              <a:rPr lang="en-US" dirty="0" smtClean="0"/>
              <a:t>at:</a:t>
            </a:r>
          </a:p>
          <a:p>
            <a:pPr lvl="1"/>
            <a:r>
              <a:rPr lang="en-US" dirty="0" smtClean="0"/>
              <a:t>source </a:t>
            </a:r>
            <a:r>
              <a:rPr lang="en-US" dirty="0"/>
              <a:t>of messages, dissemination channels, and </a:t>
            </a:r>
            <a:endParaRPr lang="en-US" dirty="0" smtClean="0"/>
          </a:p>
          <a:p>
            <a:pPr lvl="1"/>
            <a:r>
              <a:rPr lang="en-US" dirty="0" smtClean="0"/>
              <a:t>strengths </a:t>
            </a:r>
            <a:r>
              <a:rPr lang="en-US" dirty="0"/>
              <a:t>and weaknesses regarding technology, audience and language.  </a:t>
            </a:r>
            <a:endParaRPr lang="en-US" dirty="0" smtClean="0"/>
          </a:p>
          <a:p>
            <a:pPr lvl="1"/>
            <a:r>
              <a:rPr lang="en-US" dirty="0"/>
              <a:t>o</a:t>
            </a:r>
            <a:r>
              <a:rPr lang="en-US" dirty="0" smtClean="0"/>
              <a:t>r mandatory &amp; optional guidelines, points and rating method</a:t>
            </a:r>
          </a:p>
          <a:p>
            <a:r>
              <a:rPr lang="en-US" dirty="0" smtClean="0"/>
              <a:t>As discussions focused </a:t>
            </a:r>
            <a:r>
              <a:rPr lang="en-US" dirty="0"/>
              <a:t>on </a:t>
            </a:r>
            <a:r>
              <a:rPr lang="en-US" dirty="0" smtClean="0"/>
              <a:t>improvements</a:t>
            </a:r>
            <a:r>
              <a:rPr lang="en-US" dirty="0"/>
              <a:t>, participants </a:t>
            </a:r>
            <a:r>
              <a:rPr lang="en-US" dirty="0" smtClean="0"/>
              <a:t>highlighted:</a:t>
            </a:r>
          </a:p>
          <a:p>
            <a:pPr lvl="1"/>
            <a:r>
              <a:rPr lang="en-US" dirty="0" smtClean="0"/>
              <a:t>additional </a:t>
            </a:r>
            <a:r>
              <a:rPr lang="en-US" dirty="0"/>
              <a:t>themes of </a:t>
            </a:r>
            <a:r>
              <a:rPr lang="en-US" dirty="0" smtClean="0"/>
              <a:t>message content</a:t>
            </a:r>
            <a:r>
              <a:rPr lang="en-US" dirty="0"/>
              <a:t>, formatting </a:t>
            </a:r>
            <a:r>
              <a:rPr lang="en-US" dirty="0" smtClean="0"/>
              <a:t>&amp; delivery needs </a:t>
            </a:r>
          </a:p>
          <a:p>
            <a:pPr lvl="1"/>
            <a:r>
              <a:rPr lang="en-US" dirty="0" smtClean="0"/>
              <a:t>Needs in terms of TR guidelines and incentives</a:t>
            </a:r>
          </a:p>
        </p:txBody>
      </p:sp>
    </p:spTree>
    <p:extLst>
      <p:ext uri="{BB962C8B-B14F-4D97-AF65-F5344CB8AC3E}">
        <p14:creationId xmlns:p14="http://schemas.microsoft.com/office/powerpoint/2010/main" val="27971298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229600" cy="1143000"/>
          </a:xfrm>
        </p:spPr>
        <p:txBody>
          <a:bodyPr>
            <a:normAutofit/>
          </a:bodyPr>
          <a:lstStyle/>
          <a:p>
            <a:r>
              <a:rPr lang="en-US" sz="2800" dirty="0" smtClean="0"/>
              <a:t>Strengths &amp; Weaknesses</a:t>
            </a:r>
            <a:endParaRPr lang="en-US" sz="2800" dirty="0"/>
          </a:p>
        </p:txBody>
      </p:sp>
      <p:sp>
        <p:nvSpPr>
          <p:cNvPr id="3" name="Content Placeholder 2"/>
          <p:cNvSpPr>
            <a:spLocks noGrp="1"/>
          </p:cNvSpPr>
          <p:nvPr>
            <p:ph idx="1"/>
          </p:nvPr>
        </p:nvSpPr>
        <p:spPr/>
        <p:txBody>
          <a:bodyPr>
            <a:normAutofit fontScale="77500" lnSpcReduction="20000"/>
          </a:bodyPr>
          <a:lstStyle/>
          <a:p>
            <a:r>
              <a:rPr lang="en-US" b="1" dirty="0" smtClean="0"/>
              <a:t>Strengths:</a:t>
            </a:r>
          </a:p>
          <a:p>
            <a:pPr lvl="1"/>
            <a:r>
              <a:rPr lang="en-US" dirty="0" smtClean="0"/>
              <a:t>most </a:t>
            </a:r>
            <a:r>
              <a:rPr lang="en-US" dirty="0"/>
              <a:t>information (but not all) needed in a message was present in existing </a:t>
            </a:r>
            <a:r>
              <a:rPr lang="en-US" dirty="0" smtClean="0"/>
              <a:t>messages</a:t>
            </a:r>
            <a:endParaRPr lang="en-US" dirty="0"/>
          </a:p>
          <a:p>
            <a:pPr lvl="1"/>
            <a:r>
              <a:rPr lang="en-US" dirty="0" smtClean="0"/>
              <a:t>military / operational backgrounds better suited for interpretation!</a:t>
            </a:r>
          </a:p>
          <a:p>
            <a:r>
              <a:rPr lang="en-US" b="1" dirty="0"/>
              <a:t> </a:t>
            </a:r>
            <a:r>
              <a:rPr lang="en-US" b="1" dirty="0" smtClean="0"/>
              <a:t>Weaknesses:</a:t>
            </a:r>
          </a:p>
          <a:p>
            <a:pPr lvl="1"/>
            <a:r>
              <a:rPr lang="en-US" dirty="0" smtClean="0"/>
              <a:t>formatting </a:t>
            </a:r>
            <a:r>
              <a:rPr lang="en-US" dirty="0"/>
              <a:t>and organization of the existing material, </a:t>
            </a:r>
            <a:endParaRPr lang="en-US" dirty="0" smtClean="0"/>
          </a:p>
          <a:p>
            <a:pPr lvl="1"/>
            <a:r>
              <a:rPr lang="en-US" dirty="0" smtClean="0"/>
              <a:t>inconsistencies </a:t>
            </a:r>
            <a:r>
              <a:rPr lang="en-US" dirty="0"/>
              <a:t>in the types of messages issued from </a:t>
            </a:r>
            <a:r>
              <a:rPr lang="en-US" dirty="0" smtClean="0"/>
              <a:t>TWCs</a:t>
            </a:r>
          </a:p>
          <a:p>
            <a:pPr lvl="1"/>
            <a:r>
              <a:rPr lang="en-US" dirty="0" smtClean="0"/>
              <a:t>most </a:t>
            </a:r>
            <a:r>
              <a:rPr lang="en-US" dirty="0"/>
              <a:t>important information up </a:t>
            </a:r>
            <a:r>
              <a:rPr lang="en-US" dirty="0" smtClean="0"/>
              <a:t>front</a:t>
            </a:r>
          </a:p>
          <a:p>
            <a:r>
              <a:rPr lang="en-US" dirty="0" smtClean="0"/>
              <a:t>some expressed </a:t>
            </a:r>
            <a:r>
              <a:rPr lang="en-US" dirty="0"/>
              <a:t>how it was useful to have information in </a:t>
            </a:r>
            <a:r>
              <a:rPr lang="en-US" dirty="0" smtClean="0"/>
              <a:t>Bulletins </a:t>
            </a:r>
            <a:r>
              <a:rPr lang="en-US" dirty="0"/>
              <a:t>about </a:t>
            </a:r>
            <a:r>
              <a:rPr lang="en-US" dirty="0" smtClean="0"/>
              <a:t>for areas outside their </a:t>
            </a:r>
            <a:r>
              <a:rPr lang="en-US" dirty="0" err="1" smtClean="0"/>
              <a:t>AoR</a:t>
            </a:r>
            <a:r>
              <a:rPr lang="en-US" dirty="0" smtClean="0"/>
              <a:t>, </a:t>
            </a:r>
            <a:r>
              <a:rPr lang="en-US" dirty="0"/>
              <a:t>but </a:t>
            </a:r>
            <a:endParaRPr lang="en-US" dirty="0" smtClean="0"/>
          </a:p>
          <a:p>
            <a:pPr lvl="1"/>
            <a:r>
              <a:rPr lang="en-US" dirty="0" smtClean="0"/>
              <a:t>also </a:t>
            </a:r>
            <a:r>
              <a:rPr lang="en-US" dirty="0"/>
              <a:t>wanted site specific information for what they should expect inside their </a:t>
            </a:r>
            <a:r>
              <a:rPr lang="en-US" dirty="0" err="1" smtClean="0"/>
              <a:t>AoR</a:t>
            </a:r>
            <a:r>
              <a:rPr lang="en-US" dirty="0" smtClean="0"/>
              <a:t>,  </a:t>
            </a:r>
            <a:r>
              <a:rPr lang="en-US" dirty="0"/>
              <a:t>up front and </a:t>
            </a:r>
            <a:r>
              <a:rPr lang="en-US" dirty="0" smtClean="0"/>
              <a:t>center! </a:t>
            </a:r>
            <a:endParaRPr lang="en-US" dirty="0"/>
          </a:p>
          <a:p>
            <a:endParaRPr lang="en-US" dirty="0"/>
          </a:p>
          <a:p>
            <a:endParaRPr lang="en-US" dirty="0"/>
          </a:p>
        </p:txBody>
      </p:sp>
      <p:sp>
        <p:nvSpPr>
          <p:cNvPr id="4" name="Title 1"/>
          <p:cNvSpPr txBox="1">
            <a:spLocks/>
          </p:cNvSpPr>
          <p:nvPr/>
        </p:nvSpPr>
        <p:spPr>
          <a:xfrm>
            <a:off x="533400" y="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Obj. 1: Warning Products</a:t>
            </a:r>
            <a:endParaRPr lang="en-US" dirty="0"/>
          </a:p>
        </p:txBody>
      </p:sp>
    </p:spTree>
    <p:extLst>
      <p:ext uri="{BB962C8B-B14F-4D97-AF65-F5344CB8AC3E}">
        <p14:creationId xmlns:p14="http://schemas.microsoft.com/office/powerpoint/2010/main" val="34322731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r>
              <a:rPr lang="en-US" dirty="0" smtClean="0"/>
              <a:t>Specifics</a:t>
            </a:r>
            <a:endParaRPr lang="en-US" dirty="0"/>
          </a:p>
        </p:txBody>
      </p:sp>
      <p:sp>
        <p:nvSpPr>
          <p:cNvPr id="3" name="Content Placeholder 2"/>
          <p:cNvSpPr>
            <a:spLocks noGrp="1"/>
          </p:cNvSpPr>
          <p:nvPr>
            <p:ph idx="1"/>
          </p:nvPr>
        </p:nvSpPr>
        <p:spPr>
          <a:xfrm>
            <a:off x="457200" y="1600200"/>
            <a:ext cx="8229600" cy="5029200"/>
          </a:xfrm>
        </p:spPr>
        <p:txBody>
          <a:bodyPr>
            <a:normAutofit fontScale="55000" lnSpcReduction="20000"/>
          </a:bodyPr>
          <a:lstStyle/>
          <a:p>
            <a:pPr marL="0" indent="0">
              <a:buNone/>
            </a:pPr>
            <a:r>
              <a:rPr lang="en-US" dirty="0" smtClean="0"/>
              <a:t>used 2011 Japan WCATWC Bulletins 3 &amp; 4 for comment</a:t>
            </a:r>
          </a:p>
          <a:p>
            <a:r>
              <a:rPr lang="en-US" b="1" dirty="0" smtClean="0"/>
              <a:t>Sources and Channels: </a:t>
            </a:r>
          </a:p>
          <a:p>
            <a:pPr lvl="1"/>
            <a:r>
              <a:rPr lang="en-US" dirty="0" smtClean="0"/>
              <a:t>multiple, NOAA/NWS definitive source!</a:t>
            </a:r>
          </a:p>
          <a:p>
            <a:r>
              <a:rPr lang="en-US" b="1" dirty="0" smtClean="0"/>
              <a:t>Content</a:t>
            </a:r>
            <a:r>
              <a:rPr lang="en-US" dirty="0" smtClean="0"/>
              <a:t>: 	</a:t>
            </a:r>
          </a:p>
          <a:p>
            <a:pPr lvl="1"/>
            <a:r>
              <a:rPr lang="en-US" dirty="0" smtClean="0"/>
              <a:t>Sufficient. </a:t>
            </a:r>
            <a:r>
              <a:rPr lang="en-US" dirty="0"/>
              <a:t>Needs </a:t>
            </a:r>
            <a:r>
              <a:rPr lang="en-US" dirty="0" smtClean="0"/>
              <a:t>re-arrangement</a:t>
            </a:r>
          </a:p>
          <a:p>
            <a:pPr lvl="1"/>
            <a:r>
              <a:rPr lang="en-US" dirty="0" smtClean="0"/>
              <a:t>Need </a:t>
            </a:r>
            <a:r>
              <a:rPr lang="en-US" dirty="0"/>
              <a:t>consistent Bulletin types and </a:t>
            </a:r>
            <a:r>
              <a:rPr lang="en-US" dirty="0" smtClean="0"/>
              <a:t>language across TWCs</a:t>
            </a:r>
          </a:p>
          <a:p>
            <a:pPr lvl="1"/>
            <a:r>
              <a:rPr lang="en-US" dirty="0" smtClean="0"/>
              <a:t>Expected run-up superimposed on tide</a:t>
            </a:r>
          </a:p>
          <a:p>
            <a:pPr lvl="1"/>
            <a:r>
              <a:rPr lang="en-US" dirty="0" smtClean="0"/>
              <a:t>More info for ports &amp; harbors</a:t>
            </a:r>
            <a:endParaRPr lang="en-US" dirty="0"/>
          </a:p>
          <a:p>
            <a:r>
              <a:rPr lang="en-US" b="1" dirty="0" smtClean="0"/>
              <a:t>Style</a:t>
            </a:r>
            <a:r>
              <a:rPr lang="en-US" dirty="0" smtClean="0"/>
              <a:t>:</a:t>
            </a:r>
          </a:p>
          <a:p>
            <a:pPr lvl="1"/>
            <a:r>
              <a:rPr lang="en-US" dirty="0" smtClean="0"/>
              <a:t>Some jargon, too repetitive</a:t>
            </a:r>
          </a:p>
          <a:p>
            <a:pPr lvl="1"/>
            <a:r>
              <a:rPr lang="en-US" dirty="0" smtClean="0"/>
              <a:t>Need to restructure and  balance with having complete /stand-alone message</a:t>
            </a:r>
          </a:p>
          <a:p>
            <a:r>
              <a:rPr lang="en-US" b="1" dirty="0" smtClean="0"/>
              <a:t>Formatting</a:t>
            </a:r>
            <a:r>
              <a:rPr lang="en-US" dirty="0" smtClean="0"/>
              <a:t>: 	</a:t>
            </a:r>
          </a:p>
          <a:p>
            <a:pPr lvl="1"/>
            <a:r>
              <a:rPr lang="en-US" dirty="0" smtClean="0"/>
              <a:t>Poor. </a:t>
            </a:r>
            <a:r>
              <a:rPr lang="en-US" dirty="0"/>
              <a:t>Need modern capability </a:t>
            </a:r>
            <a:r>
              <a:rPr lang="en-US" dirty="0" smtClean="0"/>
              <a:t>(section headers</a:t>
            </a:r>
            <a:r>
              <a:rPr lang="en-US" dirty="0"/>
              <a:t>, bullets, </a:t>
            </a:r>
            <a:r>
              <a:rPr lang="en-US" dirty="0" smtClean="0"/>
              <a:t>segments)</a:t>
            </a:r>
            <a:endParaRPr lang="en-US" dirty="0"/>
          </a:p>
          <a:p>
            <a:pPr lvl="1"/>
            <a:r>
              <a:rPr lang="en-US" dirty="0" smtClean="0"/>
              <a:t>BLUF, re-arrangement of content</a:t>
            </a:r>
          </a:p>
          <a:p>
            <a:r>
              <a:rPr lang="en-US" b="1" dirty="0" smtClean="0"/>
              <a:t>Dissemination/Receipt</a:t>
            </a:r>
            <a:r>
              <a:rPr lang="en-US" dirty="0" smtClean="0"/>
              <a:t>: </a:t>
            </a:r>
          </a:p>
          <a:p>
            <a:pPr lvl="1"/>
            <a:r>
              <a:rPr lang="en-US" dirty="0" smtClean="0"/>
              <a:t>Good.</a:t>
            </a:r>
          </a:p>
          <a:p>
            <a:pPr lvl="1"/>
            <a:r>
              <a:rPr lang="en-US" dirty="0" smtClean="0"/>
              <a:t>Wide </a:t>
            </a:r>
            <a:r>
              <a:rPr lang="en-US" dirty="0"/>
              <a:t>variations, too many versions from too many sources since TWC messages are </a:t>
            </a:r>
            <a:r>
              <a:rPr lang="en-US" dirty="0" smtClean="0"/>
              <a:t>recycled</a:t>
            </a:r>
            <a:endParaRPr lang="en-US" dirty="0"/>
          </a:p>
        </p:txBody>
      </p:sp>
    </p:spTree>
    <p:extLst>
      <p:ext uri="{BB962C8B-B14F-4D97-AF65-F5344CB8AC3E}">
        <p14:creationId xmlns:p14="http://schemas.microsoft.com/office/powerpoint/2010/main" val="30159388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Recommendations</a:t>
            </a:r>
            <a:endParaRPr lang="en-US" dirty="0"/>
          </a:p>
        </p:txBody>
      </p:sp>
      <p:sp>
        <p:nvSpPr>
          <p:cNvPr id="3" name="Content Placeholder 2"/>
          <p:cNvSpPr>
            <a:spLocks noGrp="1"/>
          </p:cNvSpPr>
          <p:nvPr>
            <p:ph idx="1"/>
          </p:nvPr>
        </p:nvSpPr>
        <p:spPr/>
        <p:txBody>
          <a:bodyPr>
            <a:normAutofit/>
          </a:bodyPr>
          <a:lstStyle/>
          <a:p>
            <a:r>
              <a:rPr lang="en-US" dirty="0" smtClean="0"/>
              <a:t>Merge focus group findings with findings from social science research on warnings </a:t>
            </a:r>
          </a:p>
          <a:p>
            <a:r>
              <a:rPr lang="en-US" dirty="0" smtClean="0"/>
              <a:t>Revise warning products</a:t>
            </a:r>
          </a:p>
          <a:p>
            <a:r>
              <a:rPr lang="en-US" dirty="0" smtClean="0"/>
              <a:t>Merge Public &amp; Standard Bulletins</a:t>
            </a:r>
          </a:p>
          <a:p>
            <a:pPr lvl="1"/>
            <a:r>
              <a:rPr lang="en-US" dirty="0" smtClean="0"/>
              <a:t>Public already receives them!</a:t>
            </a:r>
          </a:p>
          <a:p>
            <a:r>
              <a:rPr lang="en-US" dirty="0" smtClean="0"/>
              <a:t>Present revisions in focus groups or interviews with prior participants to obtain end-use input</a:t>
            </a:r>
          </a:p>
          <a:p>
            <a:r>
              <a:rPr lang="en-US" dirty="0" smtClean="0"/>
              <a:t>Test new messages</a:t>
            </a:r>
          </a:p>
          <a:p>
            <a:endParaRPr lang="en-US" dirty="0"/>
          </a:p>
        </p:txBody>
      </p:sp>
    </p:spTree>
    <p:extLst>
      <p:ext uri="{BB962C8B-B14F-4D97-AF65-F5344CB8AC3E}">
        <p14:creationId xmlns:p14="http://schemas.microsoft.com/office/powerpoint/2010/main" val="10451824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TotalTime>
  <Words>2980</Words>
  <Application>Microsoft Office PowerPoint</Application>
  <PresentationFormat>On-screen Show (4:3)</PresentationFormat>
  <Paragraphs>377</Paragraphs>
  <Slides>27</Slides>
  <Notes>12</Notes>
  <HiddenSlides>0</HiddenSlides>
  <MMClips>0</MMClips>
  <ScaleCrop>false</ScaleCrop>
  <HeadingPairs>
    <vt:vector size="4" baseType="variant">
      <vt:variant>
        <vt:lpstr>Theme</vt:lpstr>
      </vt:variant>
      <vt:variant>
        <vt:i4>2</vt:i4>
      </vt:variant>
      <vt:variant>
        <vt:lpstr>Slide Titles</vt:lpstr>
      </vt:variant>
      <vt:variant>
        <vt:i4>27</vt:i4>
      </vt:variant>
    </vt:vector>
  </HeadingPairs>
  <TitlesOfParts>
    <vt:vector size="29" baseType="lpstr">
      <vt:lpstr>Office Theme</vt:lpstr>
      <vt:lpstr>1_Office Theme</vt:lpstr>
      <vt:lpstr>Incorporating Social Science into NOAA’s Tsunami Program</vt:lpstr>
      <vt:lpstr>One Goal, Four Objectives</vt:lpstr>
      <vt:lpstr>Study Areas</vt:lpstr>
      <vt:lpstr>Community Details</vt:lpstr>
      <vt:lpstr>Time and Methods</vt:lpstr>
      <vt:lpstr>Focus Groups</vt:lpstr>
      <vt:lpstr>Strengths &amp; Weaknesses</vt:lpstr>
      <vt:lpstr>Specifics</vt:lpstr>
      <vt:lpstr>Recommendations</vt:lpstr>
      <vt:lpstr>Two Popular US-based Models</vt:lpstr>
      <vt:lpstr>The Foundation</vt:lpstr>
      <vt:lpstr>Warning Response Model</vt:lpstr>
      <vt:lpstr>Warning Confirmation Process</vt:lpstr>
      <vt:lpstr>Protective Action Decision Model</vt:lpstr>
      <vt:lpstr>Given behavioral models,  TWC Products can…</vt:lpstr>
      <vt:lpstr>Obj. 2: TsunamiReady™</vt:lpstr>
      <vt:lpstr>Current TR guidelines vs. draft guidelines</vt:lpstr>
      <vt:lpstr>PowerPoint Presentation</vt:lpstr>
      <vt:lpstr>Focus group communities in relation to TsunamiReady™ recognition and hazard exposure </vt:lpstr>
      <vt:lpstr>Results Highlights: Major Themes 1-3</vt:lpstr>
      <vt:lpstr>Results Highlights: Major Themes 2-3</vt:lpstr>
      <vt:lpstr>Results Highlights: Major Themes 3-3</vt:lpstr>
      <vt:lpstr>Results: Tiered Award Review</vt:lpstr>
      <vt:lpstr>Research Linkages: 2011 Results for the Tsunami Planning and Hazards Mitigation Survey</vt:lpstr>
      <vt:lpstr>Recommendations for Changes to the TR  Draft Proposed Guidelines</vt:lpstr>
      <vt:lpstr>Obj. 3: Searchable Compendium</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Incorporating Social Science into NOAA’s Tsunami Program</dc:title>
  <dc:creator>admin</dc:creator>
  <cp:lastModifiedBy>Lewis Kozlosky</cp:lastModifiedBy>
  <cp:revision>34</cp:revision>
  <dcterms:created xsi:type="dcterms:W3CDTF">2012-02-05T02:47:13Z</dcterms:created>
  <dcterms:modified xsi:type="dcterms:W3CDTF">2012-02-21T19:26:47Z</dcterms:modified>
</cp:coreProperties>
</file>