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96" r:id="rId3"/>
    <p:sldId id="265" r:id="rId4"/>
    <p:sldId id="266" r:id="rId5"/>
    <p:sldId id="298" r:id="rId6"/>
    <p:sldId id="258" r:id="rId7"/>
    <p:sldId id="302" r:id="rId8"/>
    <p:sldId id="269" r:id="rId9"/>
    <p:sldId id="270" r:id="rId10"/>
    <p:sldId id="304" r:id="rId11"/>
    <p:sldId id="303" r:id="rId12"/>
    <p:sldId id="305" r:id="rId13"/>
    <p:sldId id="287" r:id="rId14"/>
    <p:sldId id="260" r:id="rId15"/>
    <p:sldId id="289" r:id="rId16"/>
    <p:sldId id="290" r:id="rId17"/>
    <p:sldId id="292" r:id="rId18"/>
    <p:sldId id="275" r:id="rId19"/>
    <p:sldId id="274" r:id="rId20"/>
    <p:sldId id="279" r:id="rId21"/>
    <p:sldId id="299" r:id="rId22"/>
    <p:sldId id="300" r:id="rId23"/>
    <p:sldId id="306" r:id="rId24"/>
    <p:sldId id="301" r:id="rId25"/>
    <p:sldId id="295" r:id="rId2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73" d="100"/>
          <a:sy n="173" d="100"/>
        </p:scale>
        <p:origin x="-96" y="-4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D5C8D2-AC4A-442B-8C0A-4C988EA761A3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6D0D91C-E8DE-4ED2-A1E0-D42B48394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87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ＭＳ Ｐゴシック" pitchFamily="-72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343763-B58F-4C70-9F73-A360789DA7D6}" type="slidenum">
              <a:rPr lang="fi-FI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fi-FI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096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Text Box 2"/>
          <p:cNvSpPr txBox="1"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AFEE7A-B0C0-462B-AFEA-8D0BE86734EF}" type="slidenum">
              <a:rPr lang="fi-FI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fi-FI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505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037013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0C0A5-66CF-4856-A14A-FDB05D91763B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1C708-52B0-4665-A036-E7029F2AB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12A9-C602-4F83-A650-DA29D345F22D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B0E9C-5D19-40D4-9ED1-AEE92D2E1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EF4A2-F2BA-48AC-89BB-B52C6B9ED7E1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BC236-19C8-4C1C-B5F8-2ACA0D06B1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6425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0425" cy="473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2425" cy="473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0425" cy="473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18E19-F297-49FF-BF60-F1772A9AE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4B7F2-3AD2-4F79-A3DA-93D14574DE15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EC063-7C99-480A-B67D-F78EAE4235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9874A-3572-4153-A4E2-1FD2AEF7F55B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B373-E673-415F-BAF3-211C0B6DC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C86A-4248-4C60-973F-C8B00969FA8F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5BE4A-E2E9-4395-AFD4-43C287F77C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BB4E-562E-45CD-9A94-3297FE27D6EE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61461-5579-4C0C-8632-5FE60F15DC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3B826-9FC7-48CB-A356-8D784E4D5897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BA183-5AFB-4982-B308-508AA9E35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F26E5-A45C-4D65-B3D2-61F5B4B08998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A266D-C893-4CFF-B867-BB98E1F0EA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EAF76-68D9-4090-9043-149A9CE830DE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B5418-02C0-46BE-AD89-AE11D0E72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CF99E-A1DC-4ADB-9B1A-A25F82F755C4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4DF78-4028-4C60-903E-9BD108C62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7126D-00D2-453F-92C3-E317EDA74B77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143A-0050-4878-A2C4-5AAAC98D0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82DFD69-5309-4933-A1D6-1379A5087792}" type="datetimeFigureOut">
              <a:rPr lang="en-US"/>
              <a:pPr>
                <a:defRPr/>
              </a:pPr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BE10CC-9369-4309-B5DC-F390318B0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2" r:id="rId12"/>
    <p:sldLayoutId id="2147483661" r:id="rId13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72" charset="-128"/>
          <a:cs typeface="ＭＳ Ｐゴシック" pitchFamily="-72" charset="-128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-72" charset="0"/>
        <a:buChar char="•"/>
        <a:defRPr sz="3200" kern="1200">
          <a:solidFill>
            <a:schemeClr val="tx1"/>
          </a:solidFill>
          <a:latin typeface="+mn-lt"/>
          <a:ea typeface="ＭＳ Ｐゴシック" pitchFamily="-72" charset="-128"/>
          <a:cs typeface="ＭＳ Ｐゴシック" pitchFamily="-72" charset="-128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-72" charset="0"/>
        <a:buChar char="–"/>
        <a:defRPr sz="2800"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-72" charset="0"/>
        <a:buChar char="•"/>
        <a:defRPr sz="2400"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-72" charset="0"/>
        <a:buChar char="–"/>
        <a:defRPr sz="2000"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-72" charset="0"/>
        <a:buChar char="»"/>
        <a:defRPr sz="2000"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540000"/>
            <a:ext cx="7772400" cy="1335088"/>
          </a:xfrm>
        </p:spPr>
        <p:txBody>
          <a:bodyPr>
            <a:normAutofit/>
          </a:bodyPr>
          <a:lstStyle/>
          <a:p>
            <a:pPr algn="ctr"/>
            <a:r>
              <a:rPr lang="en-US" sz="2400" b="0" cap="none" dirty="0" smtClean="0"/>
              <a:t>Report to National Tsunami Hazard Mitigation Program</a:t>
            </a:r>
            <a:r>
              <a:rPr lang="en-US" sz="3200" b="0" cap="none" dirty="0" smtClean="0"/>
              <a:t/>
            </a:r>
            <a:br>
              <a:rPr lang="en-US" sz="3200" b="0" cap="none" dirty="0" smtClean="0"/>
            </a:br>
            <a:r>
              <a:rPr lang="en-US" sz="2400" b="0" cap="none" dirty="0" smtClean="0"/>
              <a:t>February 8, 2012</a:t>
            </a:r>
            <a:endParaRPr lang="en-US" sz="3200" cap="none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488950"/>
            <a:ext cx="7772400" cy="1692275"/>
          </a:xfrm>
        </p:spPr>
        <p:txBody>
          <a:bodyPr/>
          <a:lstStyle/>
          <a:p>
            <a:pPr algn="ctr"/>
            <a:r>
              <a:rPr lang="en-US" sz="3200">
                <a:solidFill>
                  <a:schemeClr val="tx1"/>
                </a:solidFill>
              </a:rPr>
              <a:t>MODELING TSUNAMI INUNDATION AND ASSESSING TSUNAMI HAZARDS FOR THE U.S. EAST COAST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22312" y="3446954"/>
            <a:ext cx="7608971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/>
              <a:t>Presented by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r>
              <a:rPr lang="en-US" dirty="0" smtClean="0"/>
              <a:t>James T. Kirby</a:t>
            </a:r>
          </a:p>
          <a:p>
            <a:r>
              <a:rPr lang="en-US" dirty="0" smtClean="0"/>
              <a:t>Center for Applied Coastal Research</a:t>
            </a:r>
          </a:p>
          <a:p>
            <a:r>
              <a:rPr lang="en-US" dirty="0" smtClean="0"/>
              <a:t>University of Delaware</a:t>
            </a:r>
            <a:endParaRPr lang="en-US" dirty="0"/>
          </a:p>
          <a:p>
            <a:endParaRPr lang="en-US" dirty="0"/>
          </a:p>
          <a:p>
            <a:r>
              <a:rPr lang="en-US" dirty="0"/>
              <a:t>Stephan T. </a:t>
            </a:r>
            <a:r>
              <a:rPr lang="en-US" dirty="0" err="1"/>
              <a:t>Grilli</a:t>
            </a:r>
            <a:endParaRPr lang="en-US" dirty="0"/>
          </a:p>
          <a:p>
            <a:r>
              <a:rPr lang="en-US" dirty="0"/>
              <a:t>Department of Ocean Engineering</a:t>
            </a:r>
          </a:p>
          <a:p>
            <a:r>
              <a:rPr lang="en-US" dirty="0"/>
              <a:t>University of Rhode Island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CVV impact on East Coast: New England</a:t>
            </a:r>
            <a:endParaRPr lang="en-US" sz="3200" dirty="0"/>
          </a:p>
        </p:txBody>
      </p:sp>
      <p:pic>
        <p:nvPicPr>
          <p:cNvPr id="4" name="Content Placeholder 3" descr="cvv-450km3-Maine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45" b="146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5917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CVV impact on East Coast: Mid-Atlantic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7" b="12617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99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CVV impact on East Coast: South-East</a:t>
            </a:r>
            <a:br>
              <a:rPr lang="en-US" sz="3200" dirty="0" smtClean="0"/>
            </a:br>
            <a:r>
              <a:rPr lang="en-US" sz="3200" dirty="0" smtClean="0"/>
              <a:t>(Georgia – South Carolina)</a:t>
            </a:r>
            <a:endParaRPr lang="en-US" sz="3200" dirty="0"/>
          </a:p>
        </p:txBody>
      </p:sp>
      <p:pic>
        <p:nvPicPr>
          <p:cNvPr id="4" name="Content Placeholder 3" descr="CVV450km3-south_carolina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1" b="287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0398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sz="3200" dirty="0" smtClean="0">
                <a:ea typeface="+mj-ea"/>
                <a:cs typeface="+mj-cs"/>
              </a:rPr>
              <a:t>Overview of Distant Sources II: Caribbean </a:t>
            </a:r>
            <a:r>
              <a:rPr lang="en-US" sz="3200" dirty="0" err="1" smtClean="0">
                <a:ea typeface="+mj-ea"/>
                <a:cs typeface="+mj-cs"/>
              </a:rPr>
              <a:t>subduction</a:t>
            </a:r>
            <a:r>
              <a:rPr lang="en-US" sz="3200" dirty="0" smtClean="0">
                <a:ea typeface="+mj-ea"/>
                <a:cs typeface="+mj-cs"/>
              </a:rPr>
              <a:t> zone </a:t>
            </a:r>
            <a:r>
              <a:rPr lang="en-US" sz="3200" dirty="0" err="1" smtClean="0">
                <a:ea typeface="+mj-ea"/>
                <a:cs typeface="+mj-cs"/>
              </a:rPr>
              <a:t>tsunamigenic</a:t>
            </a:r>
            <a:r>
              <a:rPr lang="en-US" sz="3200" dirty="0" smtClean="0">
                <a:ea typeface="+mj-ea"/>
                <a:cs typeface="+mj-cs"/>
              </a:rPr>
              <a:t> earthquakes</a:t>
            </a:r>
            <a:endParaRPr lang="en-US" sz="3200" dirty="0">
              <a:ea typeface="+mj-ea"/>
              <a:cs typeface="+mj-cs"/>
            </a:endParaRPr>
          </a:p>
        </p:txBody>
      </p:sp>
      <p:sp>
        <p:nvSpPr>
          <p:cNvPr id="58371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>
              <a:buFont typeface="Arial" pitchFamily="-72" charset="0"/>
              <a:buNone/>
            </a:pPr>
            <a:r>
              <a:rPr lang="en-US" sz="2400" b="1" dirty="0" smtClean="0"/>
              <a:t> 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12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Historical examples include 1867 (7.7 near US Virgin Islands); 1918 (7.3 from PR); 2010 (7.0 from PR)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Tsunami risk studied by many (e.g., </a:t>
            </a:r>
            <a:r>
              <a:rPr lang="en-US" sz="2400" dirty="0" err="1" smtClean="0">
                <a:ea typeface="+mn-ea"/>
                <a:cs typeface="+mn-cs"/>
              </a:rPr>
              <a:t>Zahibo</a:t>
            </a:r>
            <a:r>
              <a:rPr lang="en-US" sz="2400" dirty="0" smtClean="0">
                <a:ea typeface="+mn-ea"/>
                <a:cs typeface="+mn-cs"/>
              </a:rPr>
              <a:t> and </a:t>
            </a:r>
            <a:r>
              <a:rPr lang="en-US" sz="2400" dirty="0" err="1" smtClean="0">
                <a:ea typeface="+mn-ea"/>
                <a:cs typeface="+mn-cs"/>
              </a:rPr>
              <a:t>Pelinovsky</a:t>
            </a:r>
            <a:r>
              <a:rPr lang="en-US" sz="2400" dirty="0" smtClean="0">
                <a:ea typeface="+mn-ea"/>
                <a:cs typeface="+mn-cs"/>
              </a:rPr>
              <a:t> 2001)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NOAA Forecast Source Database (</a:t>
            </a:r>
            <a:r>
              <a:rPr lang="en-US" sz="2400" dirty="0" err="1" smtClean="0">
                <a:ea typeface="+mn-ea"/>
                <a:cs typeface="+mn-cs"/>
              </a:rPr>
              <a:t>Gica</a:t>
            </a:r>
            <a:r>
              <a:rPr lang="en-US" sz="2400" dirty="0" smtClean="0">
                <a:ea typeface="+mn-ea"/>
                <a:cs typeface="+mn-cs"/>
              </a:rPr>
              <a:t> et al. 2008) modeled series of potential sources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Potential high risk to particular communities (e.g., S. Carolina)</a:t>
            </a:r>
            <a:endParaRPr lang="en-US" sz="2400" dirty="0">
              <a:ea typeface="+mn-ea"/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5634038"/>
            <a:ext cx="4041775" cy="639762"/>
          </a:xfrm>
        </p:spPr>
        <p:txBody>
          <a:bodyPr rtlCol="0" anchor="b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sz="2400" b="1" dirty="0" smtClean="0">
                <a:ea typeface="+mn-ea"/>
                <a:cs typeface="+mn-cs"/>
              </a:rPr>
              <a:t>SIFT sources (</a:t>
            </a:r>
            <a:r>
              <a:rPr lang="en-US" sz="2400" b="1" dirty="0" err="1" smtClean="0">
                <a:ea typeface="+mn-ea"/>
                <a:cs typeface="+mn-cs"/>
              </a:rPr>
              <a:t>Gica</a:t>
            </a:r>
            <a:r>
              <a:rPr lang="en-US" sz="2400" b="1" dirty="0" smtClean="0">
                <a:ea typeface="+mn-ea"/>
                <a:cs typeface="+mn-cs"/>
              </a:rPr>
              <a:t> et al 2008) used in CSZ simulation</a:t>
            </a:r>
            <a:endParaRPr lang="en-US" sz="2400" b="1" dirty="0">
              <a:ea typeface="+mn-ea"/>
              <a:cs typeface="+mn-cs"/>
            </a:endParaRPr>
          </a:p>
        </p:txBody>
      </p:sp>
      <p:pic>
        <p:nvPicPr>
          <p:cNvPr id="8" name="Content Placeholder 7"/>
          <p:cNvPicPr>
            <a:picLocks/>
          </p:cNvPicPr>
          <p:nvPr/>
        </p:nvPicPr>
        <p:blipFill>
          <a:blip r:embed="rId2"/>
          <a:srcRect l="12349" r="12349"/>
          <a:stretch>
            <a:fillRect/>
          </a:stretch>
        </p:blipFill>
        <p:spPr bwMode="auto">
          <a:xfrm>
            <a:off x="4645025" y="1417638"/>
            <a:ext cx="4041775" cy="3951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Puerto Rico trench example</a:t>
            </a:r>
            <a:endParaRPr lang="en-US" sz="3200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Distribution of maximum surface displacements in Mid-Atlantic due to CSZ simulations</a:t>
            </a:r>
            <a:endParaRPr lang="en-US" dirty="0">
              <a:ea typeface="+mn-ea"/>
              <a:cs typeface="+mn-cs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3" y="2743518"/>
            <a:ext cx="4635500" cy="3382645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Location: 		19.674° N 65.806° W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Direction: 			92°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Dip:				165°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Rake:				50°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Magnitude:			9.0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Slip:				1.0 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Depth:			40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Length:			600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Width:			150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Shear modulus:	4.2x10</a:t>
            </a:r>
            <a:r>
              <a:rPr lang="en-US" sz="1400" baseline="30000" dirty="0"/>
              <a:t>10  </a:t>
            </a:r>
            <a:r>
              <a:rPr lang="en-US" sz="1400" dirty="0"/>
              <a:t>kg/m s</a:t>
            </a:r>
            <a:r>
              <a:rPr lang="en-US" sz="1400" baseline="30000" dirty="0"/>
              <a:t>2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Radius:			200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Depth of slip:		400 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1400" dirty="0"/>
              <a:t>Water depth:		7000 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en-US" sz="3200" dirty="0" smtClean="0"/>
              <a:t>Overview of distant sources III: Azores-Gibraltar convergence zone</a:t>
            </a:r>
          </a:p>
        </p:txBody>
      </p:sp>
      <p:sp>
        <p:nvSpPr>
          <p:cNvPr id="60419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>
              <a:buFont typeface="Arial" pitchFamily="-72" charset="0"/>
              <a:buNone/>
            </a:pPr>
            <a:r>
              <a:rPr lang="en-US" sz="2400" b="1" smtClean="0"/>
              <a:t>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3352658" cy="3710238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Region best known for 1755 Lisbon earthquake (8.5-9.0 magnitude; 100,000 deaths)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Earthquake extensively studied (e.g., </a:t>
            </a:r>
            <a:r>
              <a:rPr lang="en-US" sz="2400" dirty="0" err="1" smtClean="0">
                <a:ea typeface="+mn-ea"/>
                <a:cs typeface="+mn-cs"/>
              </a:rPr>
              <a:t>Johston</a:t>
            </a:r>
            <a:r>
              <a:rPr lang="en-US" sz="2400" dirty="0" smtClean="0">
                <a:ea typeface="+mn-ea"/>
                <a:cs typeface="+mn-cs"/>
              </a:rPr>
              <a:t> 1996; </a:t>
            </a:r>
            <a:r>
              <a:rPr lang="en-US" sz="2400" dirty="0" err="1" smtClean="0">
                <a:ea typeface="+mn-ea"/>
                <a:cs typeface="+mn-cs"/>
              </a:rPr>
              <a:t>Baptista</a:t>
            </a:r>
            <a:r>
              <a:rPr lang="en-US" sz="2400" dirty="0" smtClean="0">
                <a:ea typeface="+mn-ea"/>
                <a:cs typeface="+mn-cs"/>
              </a:rPr>
              <a:t> et al. 1998; </a:t>
            </a:r>
            <a:r>
              <a:rPr lang="en-US" sz="2400" dirty="0" err="1" smtClean="0">
                <a:ea typeface="+mn-ea"/>
                <a:cs typeface="+mn-cs"/>
              </a:rPr>
              <a:t>Gutscher</a:t>
            </a:r>
            <a:r>
              <a:rPr lang="en-US" sz="2400" dirty="0" smtClean="0">
                <a:ea typeface="+mn-ea"/>
                <a:cs typeface="+mn-cs"/>
              </a:rPr>
              <a:t> et al. 2006; </a:t>
            </a:r>
            <a:r>
              <a:rPr lang="en-US" sz="2400" dirty="0" err="1" smtClean="0">
                <a:ea typeface="+mn-ea"/>
                <a:cs typeface="+mn-cs"/>
              </a:rPr>
              <a:t>Grandin</a:t>
            </a:r>
            <a:r>
              <a:rPr lang="en-US" sz="2400" dirty="0" smtClean="0">
                <a:ea typeface="+mn-ea"/>
                <a:cs typeface="+mn-cs"/>
              </a:rPr>
              <a:t> et al. 2007)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Source of 1755 quake not known; </a:t>
            </a:r>
            <a:r>
              <a:rPr lang="en-US" sz="2400" dirty="0" err="1" smtClean="0">
                <a:ea typeface="+mn-ea"/>
                <a:cs typeface="+mn-cs"/>
              </a:rPr>
              <a:t>Barkan</a:t>
            </a:r>
            <a:r>
              <a:rPr lang="en-US" sz="2400" dirty="0" smtClean="0">
                <a:ea typeface="+mn-ea"/>
                <a:cs typeface="+mn-cs"/>
              </a:rPr>
              <a:t> et al. 2009 simulated possibilities based on far-field effect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Not included in NOAA Forecast Source Database</a:t>
            </a:r>
          </a:p>
        </p:txBody>
      </p:sp>
      <p:sp>
        <p:nvSpPr>
          <p:cNvPr id="60421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5486400"/>
            <a:ext cx="4041775" cy="639763"/>
          </a:xfrm>
        </p:spPr>
        <p:txBody>
          <a:bodyPr/>
          <a:lstStyle/>
          <a:p>
            <a:pPr marL="0" indent="0" algn="ctr">
              <a:buFont typeface="Arial" pitchFamily="-72" charset="0"/>
              <a:buNone/>
            </a:pPr>
            <a:r>
              <a:rPr lang="en-US" sz="2400" b="1" dirty="0" smtClean="0"/>
              <a:t>Sources considered for East Coast Inundation Studies</a:t>
            </a:r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3957580" y="1417638"/>
            <a:ext cx="5080635" cy="3095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Azores-Gibraltar convergence zone example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61443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>
              <a:buFont typeface="Arial" pitchFamily="-72" charset="0"/>
              <a:buNone/>
            </a:pPr>
            <a:r>
              <a:rPr lang="en-US" sz="2400" b="1" smtClean="0"/>
              <a:t>Lisbon 1755-like source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1288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sz="2400" dirty="0" smtClean="0"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Location: 		36.015° N 11.467° W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Direction: 			345°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Dip:				40°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Rake:				90°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Magnitude:			9.0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Slip:				13.1 </a:t>
            </a:r>
            <a:r>
              <a:rPr lang="en-US" sz="2400" dirty="0" err="1" smtClean="0">
                <a:ea typeface="+mn-ea"/>
                <a:cs typeface="+mn-cs"/>
              </a:rPr>
              <a:t>m</a:t>
            </a:r>
            <a:endParaRPr lang="en-US" sz="2400" dirty="0" smtClean="0"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Depth:			30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Length:			200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Width:			80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Shear modulus:	6.5x10</a:t>
            </a:r>
            <a:r>
              <a:rPr lang="en-US" sz="2400" baseline="30000" dirty="0" smtClean="0">
                <a:ea typeface="+mn-ea"/>
                <a:cs typeface="+mn-cs"/>
              </a:rPr>
              <a:t>10  </a:t>
            </a:r>
            <a:r>
              <a:rPr lang="en-US" sz="1806" dirty="0" smtClean="0">
                <a:ea typeface="+mn-ea"/>
                <a:cs typeface="+mn-cs"/>
              </a:rPr>
              <a:t>kg/</a:t>
            </a:r>
            <a:r>
              <a:rPr lang="en-US" sz="1806" dirty="0" err="1" smtClean="0">
                <a:ea typeface="+mn-ea"/>
                <a:cs typeface="+mn-cs"/>
              </a:rPr>
              <a:t>m</a:t>
            </a:r>
            <a:r>
              <a:rPr lang="en-US" sz="1806" dirty="0">
                <a:ea typeface="+mn-ea"/>
                <a:cs typeface="+mn-cs"/>
              </a:rPr>
              <a:t> </a:t>
            </a:r>
            <a:r>
              <a:rPr lang="en-US" sz="1806" dirty="0" smtClean="0">
                <a:ea typeface="+mn-ea"/>
                <a:cs typeface="+mn-cs"/>
              </a:rPr>
              <a:t>s</a:t>
            </a:r>
            <a:r>
              <a:rPr lang="en-US" sz="1806" baseline="30000" dirty="0" smtClean="0">
                <a:ea typeface="+mn-ea"/>
                <a:cs typeface="+mn-cs"/>
              </a:rPr>
              <a:t>2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Radius:			300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Depth of slip:		40 km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Water depth:		4709 </a:t>
            </a:r>
            <a:r>
              <a:rPr lang="en-US" sz="2400" dirty="0" err="1" smtClean="0">
                <a:ea typeface="+mn-ea"/>
                <a:cs typeface="+mn-cs"/>
              </a:rPr>
              <a:t>m</a:t>
            </a:r>
            <a:endParaRPr lang="en-US" sz="2400" dirty="0" smtClean="0">
              <a:ea typeface="+mn-ea"/>
              <a:cs typeface="+mn-cs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021" y="1737360"/>
            <a:ext cx="4651375" cy="338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en-US" sz="3200" dirty="0" smtClean="0"/>
              <a:t>Status of Task 1.2: Probabilistic analysis of coastal hazards associated with submarine mass failures (SMF)</a:t>
            </a:r>
          </a:p>
        </p:txBody>
      </p:sp>
      <p:sp>
        <p:nvSpPr>
          <p:cNvPr id="63491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>
              <a:buFont typeface="Arial" pitchFamily="-72" charset="0"/>
              <a:buNone/>
            </a:pPr>
            <a:r>
              <a:rPr lang="en-US" sz="2400" b="1" smtClean="0"/>
              <a:t>Summary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12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>
                <a:ea typeface="+mn-ea"/>
                <a:cs typeface="+mn-cs"/>
              </a:rPr>
              <a:t>P</a:t>
            </a:r>
            <a:r>
              <a:rPr lang="en-US" sz="2400" dirty="0" smtClean="0">
                <a:ea typeface="+mn-ea"/>
                <a:cs typeface="+mn-cs"/>
              </a:rPr>
              <a:t>ast tsunamis caused by Grand Banks (1929) and Currituck (24-50,000 years ago)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33% of US East Coast continental slope covered by landslide scars and deposits (</a:t>
            </a:r>
            <a:r>
              <a:rPr lang="en-US" sz="2400" dirty="0" err="1" smtClean="0">
                <a:ea typeface="+mn-ea"/>
                <a:cs typeface="+mn-cs"/>
              </a:rPr>
              <a:t>Twichell</a:t>
            </a:r>
            <a:r>
              <a:rPr lang="en-US" sz="2400" dirty="0" smtClean="0">
                <a:ea typeface="+mn-ea"/>
                <a:cs typeface="+mn-cs"/>
              </a:rPr>
              <a:t> et al. 2009)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sz="2400" dirty="0" smtClean="0">
                <a:ea typeface="+mn-ea"/>
                <a:cs typeface="+mn-cs"/>
              </a:rPr>
              <a:t>Large number of submarine mass failures have been  analyzed using Monte Carlo analysis in addition to historical examples</a:t>
            </a:r>
            <a:endParaRPr lang="en-US" sz="2400" dirty="0">
              <a:ea typeface="+mn-ea"/>
              <a:cs typeface="+mn-cs"/>
            </a:endParaRPr>
          </a:p>
        </p:txBody>
      </p:sp>
      <p:pic>
        <p:nvPicPr>
          <p:cNvPr id="7" name="Content Placeholder 6" descr="GB.png"/>
          <p:cNvPicPr>
            <a:picLocks noChangeAspect="1"/>
          </p:cNvPicPr>
          <p:nvPr/>
        </p:nvPicPr>
        <p:blipFill>
          <a:blip r:embed="rId2"/>
          <a:srcRect l="14462" t="-214" r="17677" b="8356"/>
          <a:stretch>
            <a:fillRect/>
          </a:stretch>
        </p:blipFill>
        <p:spPr bwMode="auto">
          <a:xfrm>
            <a:off x="4510088" y="1103583"/>
            <a:ext cx="4633912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626027" y="6363022"/>
            <a:ext cx="228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Grand Banks source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5630" y="1724710"/>
            <a:ext cx="4864100" cy="4938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77814" y="3712502"/>
            <a:ext cx="1756842" cy="24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-72" charset="0"/>
                <a:ea typeface="DejaVu Sans" charset="0"/>
                <a:cs typeface="DejaVu Sans" charset="0"/>
              </a:rPr>
              <a:t>[Continental Margin Mapping (CONMAP) sediments grain size distribution for the United States East Coast Continental Margin]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dirty="0">
              <a:solidFill>
                <a:srgbClr val="000000"/>
              </a:solidFill>
              <a:latin typeface="Calibri" pitchFamily="-72" charset="0"/>
              <a:ea typeface="DejaVu Sans" charset="0"/>
              <a:cs typeface="DejaVu Sans" charset="0"/>
            </a:endParaRPr>
          </a:p>
        </p:txBody>
      </p:sp>
      <p:sp>
        <p:nvSpPr>
          <p:cNvPr id="28675" name="Rectangle 1"/>
          <p:cNvSpPr>
            <a:spLocks noChangeArrowheads="1"/>
          </p:cNvSpPr>
          <p:nvPr/>
        </p:nvSpPr>
        <p:spPr bwMode="auto">
          <a:xfrm>
            <a:off x="277814" y="1336974"/>
            <a:ext cx="30404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itchFamily="-72" charset="0"/>
              <a:buChar char="•"/>
            </a:pPr>
            <a:r>
              <a:rPr lang="en-US" sz="2400" dirty="0">
                <a:latin typeface="Calibri" pitchFamily="-72" charset="0"/>
              </a:rPr>
              <a:t>Compiling surficial sediment data for the study area and enter into the GIS </a:t>
            </a:r>
          </a:p>
        </p:txBody>
      </p:sp>
      <p:sp>
        <p:nvSpPr>
          <p:cNvPr id="3" name="Rectangle 2"/>
          <p:cNvSpPr/>
          <p:nvPr/>
        </p:nvSpPr>
        <p:spPr>
          <a:xfrm>
            <a:off x="945987" y="225357"/>
            <a:ext cx="686490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 smtClean="0">
                <a:solidFill>
                  <a:prstClr val="black"/>
                </a:solidFill>
              </a:rPr>
              <a:t>Basis </a:t>
            </a:r>
            <a:r>
              <a:rPr lang="en-US" sz="3200" dirty="0">
                <a:solidFill>
                  <a:prstClr val="black"/>
                </a:solidFill>
              </a:rPr>
              <a:t>of MC analysis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ubTitle"/>
          </p:nvPr>
        </p:nvSpPr>
        <p:spPr>
          <a:xfrm>
            <a:off x="1371600" y="5257800"/>
            <a:ext cx="6400800" cy="381000"/>
          </a:xfrm>
        </p:spPr>
        <p:txBody>
          <a:bodyPr rtlCol="0" anchor="t">
            <a:normAutofit/>
          </a:bodyPr>
          <a:lstStyle/>
          <a:p>
            <a:pPr fontAlgn="auto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endParaRPr lang="en-US" sz="2000">
              <a:ea typeface="+mj-ea"/>
              <a:cs typeface="+mj-cs"/>
            </a:endParaRPr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54000" y="5924550"/>
            <a:ext cx="881697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>
                <a:solidFill>
                  <a:srgbClr val="000000"/>
                </a:solidFill>
                <a:latin typeface="Calibri" pitchFamily="-72" charset="0"/>
                <a:ea typeface="DejaVu Sans" charset="0"/>
                <a:cs typeface="DejaVu Sans" charset="0"/>
              </a:rPr>
              <a:t>[Idealized coastline and transects for the upper east coast of the U.S., Grilli et al 2009]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5663" y="1443038"/>
            <a:ext cx="6692900" cy="4384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24" name="Rectangle 1"/>
          <p:cNvSpPr>
            <a:spLocks noChangeArrowheads="1"/>
          </p:cNvSpPr>
          <p:nvPr/>
        </p:nvSpPr>
        <p:spPr bwMode="auto">
          <a:xfrm>
            <a:off x="963613" y="392113"/>
            <a:ext cx="71167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itchFamily="-72" charset="0"/>
              <a:buChar char="•"/>
            </a:pPr>
            <a:r>
              <a:rPr lang="en-US" sz="2400">
                <a:latin typeface="Calibri" pitchFamily="-72" charset="0"/>
              </a:rPr>
              <a:t>Generation of cross-shelf/slope transects for slope stability analyses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488950" y="422275"/>
            <a:ext cx="8043863" cy="590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/>
            <a:r>
              <a:rPr lang="en-US" dirty="0"/>
              <a:t>Project Personnel: University of Delaware:</a:t>
            </a:r>
          </a:p>
          <a:p>
            <a:pPr marL="342900" indent="-342900"/>
            <a:endParaRPr lang="en-US" dirty="0"/>
          </a:p>
          <a:p>
            <a:pPr marL="342900" indent="-342900">
              <a:buFont typeface="Arial" pitchFamily="-72" charset="0"/>
              <a:buNone/>
            </a:pPr>
            <a:r>
              <a:rPr lang="en-US" dirty="0"/>
              <a:t>James T. Kirby </a:t>
            </a:r>
            <a:r>
              <a:rPr lang="en-US" dirty="0" smtClean="0"/>
              <a:t>(PI</a:t>
            </a:r>
            <a:r>
              <a:rPr lang="en-US" dirty="0"/>
              <a:t>, inundation and propagation modeling</a:t>
            </a:r>
            <a:r>
              <a:rPr lang="en-US" dirty="0" smtClean="0"/>
              <a:t>, project </a:t>
            </a:r>
            <a:r>
              <a:rPr lang="en-US" dirty="0"/>
              <a:t>coordination)</a:t>
            </a:r>
          </a:p>
          <a:p>
            <a:pPr marL="342900" indent="-342900">
              <a:buFont typeface="Arial" pitchFamily="-72" charset="0"/>
              <a:buNone/>
            </a:pPr>
            <a:r>
              <a:rPr lang="en-US" dirty="0" smtClean="0"/>
              <a:t>John </a:t>
            </a:r>
            <a:r>
              <a:rPr lang="en-US" dirty="0"/>
              <a:t>Callahan (Scientist, Del. Geological Soc., GIS/DEM database </a:t>
            </a:r>
          </a:p>
          <a:p>
            <a:pPr marL="342900" indent="-342900">
              <a:buFont typeface="Arial" pitchFamily="-72" charset="0"/>
              <a:buNone/>
            </a:pPr>
            <a:r>
              <a:rPr lang="en-US" dirty="0"/>
              <a:t>    </a:t>
            </a:r>
            <a:r>
              <a:rPr lang="en-US" dirty="0" smtClean="0"/>
              <a:t> </a:t>
            </a:r>
            <a:r>
              <a:rPr lang="en-US" dirty="0"/>
              <a:t>development, inundation map development)</a:t>
            </a:r>
          </a:p>
          <a:p>
            <a:pPr marL="342900" indent="-342900"/>
            <a:r>
              <a:rPr lang="en-US" dirty="0" err="1"/>
              <a:t>Fengyan</a:t>
            </a:r>
            <a:r>
              <a:rPr lang="en-US" dirty="0"/>
              <a:t> Shi (Res. Asst. Prof, inundation and propagation modeling)</a:t>
            </a:r>
          </a:p>
          <a:p>
            <a:pPr marL="342900" indent="-342900">
              <a:buFont typeface="Arial" pitchFamily="-72" charset="0"/>
              <a:buNone/>
            </a:pPr>
            <a:r>
              <a:rPr lang="en-US" dirty="0" err="1" smtClean="0"/>
              <a:t>Babak</a:t>
            </a:r>
            <a:r>
              <a:rPr lang="en-US" dirty="0" smtClean="0"/>
              <a:t> </a:t>
            </a:r>
            <a:r>
              <a:rPr lang="en-US" dirty="0" err="1"/>
              <a:t>Tehranirad</a:t>
            </a:r>
            <a:r>
              <a:rPr lang="en-US" dirty="0"/>
              <a:t> (Graduate Research </a:t>
            </a:r>
            <a:r>
              <a:rPr lang="en-US" dirty="0" smtClean="0"/>
              <a:t>Assistant, inundation modeling and   mapping))</a:t>
            </a:r>
            <a:r>
              <a:rPr lang="en-US" dirty="0"/>
              <a:t>	</a:t>
            </a:r>
          </a:p>
          <a:p>
            <a:pPr marL="342900" indent="-342900">
              <a:buFont typeface="Arial" pitchFamily="-72" charset="0"/>
              <a:buNone/>
            </a:pPr>
            <a:endParaRPr lang="en-US" dirty="0"/>
          </a:p>
          <a:p>
            <a:pPr marL="342900" indent="-342900">
              <a:buFont typeface="Arial" pitchFamily="-72" charset="0"/>
              <a:buNone/>
            </a:pPr>
            <a:r>
              <a:rPr lang="en-US" dirty="0"/>
              <a:t>University of Rhode Island:</a:t>
            </a:r>
          </a:p>
          <a:p>
            <a:pPr marL="342900" indent="-342900">
              <a:buFont typeface="Arial" pitchFamily="-72" charset="0"/>
              <a:buNone/>
            </a:pPr>
            <a:endParaRPr lang="en-US" dirty="0"/>
          </a:p>
          <a:p>
            <a:pPr marL="342900" indent="-342900">
              <a:buFont typeface="Arial" pitchFamily="-72" charset="0"/>
              <a:buNone/>
            </a:pPr>
            <a:r>
              <a:rPr lang="en-US" dirty="0"/>
              <a:t>Stephan </a:t>
            </a:r>
            <a:r>
              <a:rPr lang="en-US" dirty="0" err="1"/>
              <a:t>Grilli</a:t>
            </a:r>
            <a:r>
              <a:rPr lang="en-US" dirty="0"/>
              <a:t> (co-PI, coordination of URI tasks), </a:t>
            </a:r>
          </a:p>
          <a:p>
            <a:pPr marL="342900" indent="-342900">
              <a:buFont typeface="Arial" pitchFamily="-72" charset="0"/>
              <a:buNone/>
            </a:pPr>
            <a:r>
              <a:rPr lang="en-US" dirty="0"/>
              <a:t>Chris Baxter (Assoc. Prof., MC simulations of SMF sources). </a:t>
            </a:r>
          </a:p>
          <a:p>
            <a:pPr marL="342900" indent="-342900">
              <a:buFont typeface="Arial" pitchFamily="-72" charset="0"/>
              <a:buNone/>
            </a:pPr>
            <a:r>
              <a:rPr lang="en-US" dirty="0"/>
              <a:t>Jeff Harris (postdoc, integration of source simulations and propagation modeling), </a:t>
            </a:r>
          </a:p>
          <a:p>
            <a:pPr marL="342900" indent="-342900">
              <a:buFont typeface="Arial" pitchFamily="-72" charset="0"/>
              <a:buNone/>
            </a:pPr>
            <a:r>
              <a:rPr lang="en-US" dirty="0" err="1"/>
              <a:t>Stephane</a:t>
            </a:r>
            <a:r>
              <a:rPr lang="en-US" dirty="0"/>
              <a:t> </a:t>
            </a:r>
            <a:r>
              <a:rPr lang="en-US" dirty="0" err="1"/>
              <a:t>Abadie</a:t>
            </a:r>
            <a:r>
              <a:rPr lang="en-US" dirty="0"/>
              <a:t> (Visiting prof., Fulbright Scholar, </a:t>
            </a:r>
            <a:r>
              <a:rPr lang="en-US" dirty="0" err="1"/>
              <a:t>Cumbre</a:t>
            </a:r>
            <a:r>
              <a:rPr lang="en-US" dirty="0"/>
              <a:t> </a:t>
            </a:r>
            <a:r>
              <a:rPr lang="en-US" dirty="0" err="1"/>
              <a:t>Vieja</a:t>
            </a:r>
            <a:r>
              <a:rPr lang="en-US" dirty="0"/>
              <a:t>, SMF source modeling), </a:t>
            </a:r>
            <a:endParaRPr lang="en-US" dirty="0" smtClean="0"/>
          </a:p>
          <a:p>
            <a:pPr marL="342900" indent="-342900">
              <a:buFont typeface="Arial" pitchFamily="-72" charset="0"/>
              <a:buNone/>
            </a:pPr>
            <a:r>
              <a:rPr lang="en-US" dirty="0" smtClean="0"/>
              <a:t>Teresa </a:t>
            </a:r>
            <a:r>
              <a:rPr lang="en-US" dirty="0"/>
              <a:t>Kraus and Tamara </a:t>
            </a:r>
            <a:r>
              <a:rPr lang="en-US" dirty="0" err="1" smtClean="0"/>
              <a:t>Eggeling</a:t>
            </a:r>
            <a:r>
              <a:rPr lang="en-US" dirty="0" smtClean="0"/>
              <a:t> (Graduate Research Assistants, MC simulations of SMF sources)</a:t>
            </a:r>
            <a:endParaRPr lang="en-US" dirty="0"/>
          </a:p>
          <a:p>
            <a:pPr marL="342900" indent="-342900">
              <a:buFont typeface="Arial" pitchFamily="-72" charset="0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467100" y="3224213"/>
            <a:ext cx="9144000" cy="1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pitchFamily="-72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319463" y="2971800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pitchFamily="-72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828800" y="1309688"/>
            <a:ext cx="9144000" cy="1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latin typeface="Calibri" pitchFamily="-72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/>
          <a:srcRect l="4208" t="4770" r="4208" b="5307"/>
          <a:stretch>
            <a:fillRect/>
          </a:stretch>
        </p:blipFill>
        <p:spPr bwMode="auto">
          <a:xfrm>
            <a:off x="1711325" y="1244600"/>
            <a:ext cx="5776913" cy="4383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7" name="Rectangle 5"/>
          <p:cNvSpPr>
            <a:spLocks noGrp="1" noChangeArrowheads="1"/>
          </p:cNvSpPr>
          <p:nvPr>
            <p:ph type="body"/>
          </p:nvPr>
        </p:nvSpPr>
        <p:spPr>
          <a:xfrm>
            <a:off x="457200" y="5715000"/>
            <a:ext cx="8229600" cy="868363"/>
          </a:xfrm>
        </p:spPr>
        <p:txBody>
          <a:bodyPr rtlCol="0" anchor="t"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  <a:defRPr/>
            </a:pPr>
            <a:r>
              <a:rPr lang="en-US" sz="1800" dirty="0" smtClean="0">
                <a:ea typeface="+mj-ea"/>
                <a:cs typeface="+mj-cs"/>
              </a:rPr>
              <a:t>[Tsunami </a:t>
            </a:r>
            <a:r>
              <a:rPr lang="en-US" sz="1800" dirty="0">
                <a:ea typeface="+mj-ea"/>
                <a:cs typeface="+mj-cs"/>
              </a:rPr>
              <a:t>propagation picked within an angular spread from the failed transect direction, with insert of Gaussian distribution of coastal </a:t>
            </a:r>
            <a:r>
              <a:rPr lang="en-US" sz="1800" dirty="0" err="1" smtClean="0">
                <a:ea typeface="+mj-ea"/>
                <a:cs typeface="+mj-cs"/>
              </a:rPr>
              <a:t>runup</a:t>
            </a:r>
            <a:r>
              <a:rPr lang="en-US" sz="1800" dirty="0">
                <a:ea typeface="+mj-ea"/>
                <a:cs typeface="+mj-cs"/>
              </a:rPr>
              <a:t> </a:t>
            </a:r>
            <a:r>
              <a:rPr lang="en-US" sz="1800" dirty="0" smtClean="0">
                <a:ea typeface="+mj-ea"/>
                <a:cs typeface="+mj-cs"/>
              </a:rPr>
              <a:t>(Grilli </a:t>
            </a:r>
            <a:r>
              <a:rPr lang="en-US" sz="1800" dirty="0">
                <a:ea typeface="+mj-ea"/>
                <a:cs typeface="+mj-cs"/>
              </a:rPr>
              <a:t>et </a:t>
            </a:r>
            <a:r>
              <a:rPr lang="en-US" sz="1800" dirty="0" smtClean="0">
                <a:ea typeface="+mj-ea"/>
                <a:cs typeface="+mj-cs"/>
              </a:rPr>
              <a:t>al., 2009)].</a:t>
            </a:r>
            <a:endParaRPr lang="en-US" sz="1800" dirty="0">
              <a:ea typeface="+mj-ea"/>
              <a:cs typeface="+mj-cs"/>
            </a:endParaRPr>
          </a:p>
        </p:txBody>
      </p:sp>
      <p:sp>
        <p:nvSpPr>
          <p:cNvPr id="34822" name="Rectangle 1"/>
          <p:cNvSpPr>
            <a:spLocks noChangeArrowheads="1"/>
          </p:cNvSpPr>
          <p:nvPr/>
        </p:nvSpPr>
        <p:spPr bwMode="auto">
          <a:xfrm>
            <a:off x="387350" y="309563"/>
            <a:ext cx="85915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itchFamily="-72" charset="0"/>
              <a:buChar char="•"/>
            </a:pPr>
            <a:r>
              <a:rPr lang="en-US" sz="2400">
                <a:latin typeface="Calibri" pitchFamily="-72" charset="0"/>
              </a:rPr>
              <a:t>Simplified tsunami propagation, runup, inundation in MC model =&gt; source selection for actual propagation with FUNWAVE 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43010"/>
            <a:ext cx="8229600" cy="983153"/>
          </a:xfrm>
        </p:spPr>
        <p:txBody>
          <a:bodyPr/>
          <a:lstStyle/>
          <a:p>
            <a:r>
              <a:rPr lang="en-US" sz="2000" dirty="0"/>
              <a:t>Simplified coastline with names of corresponding coastal states, ranges of indices of studied coastal points, numbered N-S (Baxter et al., 2011; Krauss, 2011). P</a:t>
            </a:r>
            <a:r>
              <a:rPr lang="en-US" sz="2000" dirty="0" smtClean="0"/>
              <a:t>oints </a:t>
            </a:r>
            <a:r>
              <a:rPr lang="en-US" sz="2000" dirty="0"/>
              <a:t>1-899 correspond to the upper East Coast already studied in </a:t>
            </a:r>
            <a:r>
              <a:rPr lang="en-US" sz="2000" dirty="0" err="1"/>
              <a:t>Grilli</a:t>
            </a:r>
            <a:r>
              <a:rPr lang="en-US" sz="2000" dirty="0"/>
              <a:t> et al. (2009).</a:t>
            </a:r>
          </a:p>
          <a:p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57200" y="1057000"/>
            <a:ext cx="3634105" cy="3661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721" y="1417638"/>
            <a:ext cx="4649470" cy="31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05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622" y="329756"/>
            <a:ext cx="8229600" cy="1756521"/>
          </a:xfrm>
        </p:spPr>
        <p:txBody>
          <a:bodyPr/>
          <a:lstStyle/>
          <a:p>
            <a:r>
              <a:rPr lang="en-US" sz="2000" dirty="0"/>
              <a:t>Right panel: </a:t>
            </a:r>
            <a:r>
              <a:rPr lang="en-US" sz="2000" dirty="0" smtClean="0"/>
              <a:t>MC estimates of  </a:t>
            </a:r>
            <a:r>
              <a:rPr lang="en-US" sz="2000" dirty="0" err="1"/>
              <a:t>runups</a:t>
            </a:r>
            <a:r>
              <a:rPr lang="en-US" sz="2000" dirty="0"/>
              <a:t> </a:t>
            </a:r>
            <a:r>
              <a:rPr lang="en-US" sz="2000" dirty="0" smtClean="0"/>
              <a:t>for Mid-Atlantic. </a:t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Left </a:t>
            </a:r>
            <a:r>
              <a:rPr lang="en-US" sz="2000" dirty="0"/>
              <a:t>panel: SMF transects (blue lines) used in MC analysis and location and size of underwater landslides causing 500 year </a:t>
            </a:r>
            <a:r>
              <a:rPr lang="en-US" sz="2000" dirty="0" err="1"/>
              <a:t>runup</a:t>
            </a:r>
            <a:r>
              <a:rPr lang="en-US" sz="2000" dirty="0"/>
              <a:t> (red ellipses). 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" b="503"/>
          <a:stretch>
            <a:fillRect/>
          </a:stretch>
        </p:blipFill>
        <p:spPr>
          <a:xfrm>
            <a:off x="457200" y="2086278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885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Events identified in MC analysis and chosen for use in inundation mapping: Ongoing Task 1.2 evaluation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18" b="14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0671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Tsunami elevation computed with </a:t>
            </a:r>
            <a:r>
              <a:rPr lang="en-US" sz="2000" dirty="0" smtClean="0"/>
              <a:t>NHWAVE </a:t>
            </a:r>
            <a:r>
              <a:rPr lang="en-US" sz="2000" dirty="0"/>
              <a:t>(up to 15 </a:t>
            </a:r>
            <a:r>
              <a:rPr lang="en-US" sz="2000" dirty="0" err="1"/>
              <a:t>mins</a:t>
            </a:r>
            <a:r>
              <a:rPr lang="en-US" sz="2000" dirty="0"/>
              <a:t>.) and FUNWAVE-TVD, in a 500 m regional grid, for the first SMF </a:t>
            </a:r>
            <a:r>
              <a:rPr lang="en-US" sz="2000" dirty="0" smtClean="0"/>
              <a:t>source.  </a:t>
            </a:r>
            <a:r>
              <a:rPr lang="en-US" sz="2000" dirty="0"/>
              <a:t>(a) instantaneous elevation after 75 </a:t>
            </a:r>
            <a:r>
              <a:rPr lang="en-US" sz="2000" dirty="0" err="1"/>
              <a:t>mins</a:t>
            </a:r>
            <a:r>
              <a:rPr lang="en-US" sz="2000" dirty="0"/>
              <a:t> of propagation; (b) maximum envelope of elevation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15725"/>
            <a:ext cx="4251325" cy="312610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841" y="2205966"/>
            <a:ext cx="4572000" cy="338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116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University of Delaware and University of Rhode Island</a:t>
            </a:r>
            <a:br>
              <a:rPr lang="en-US" sz="2800" dirty="0"/>
            </a:br>
            <a:r>
              <a:rPr lang="en-US" sz="2800" dirty="0"/>
              <a:t>FY </a:t>
            </a:r>
            <a:r>
              <a:rPr lang="en-US" sz="2800" dirty="0" smtClean="0"/>
              <a:t>12 </a:t>
            </a:r>
            <a:r>
              <a:rPr lang="en-US" sz="2800" dirty="0"/>
              <a:t>Funding Plan</a:t>
            </a:r>
            <a:endParaRPr lang="en-US" sz="4000" dirty="0"/>
          </a:p>
        </p:txBody>
      </p:sp>
      <p:graphicFrame>
        <p:nvGraphicFramePr>
          <p:cNvPr id="66594" name="Group 3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12844499"/>
              </p:ext>
            </p:extLst>
          </p:nvPr>
        </p:nvGraphicFramePr>
        <p:xfrm>
          <a:off x="304800" y="1828800"/>
          <a:ext cx="8610600" cy="4603433"/>
        </p:xfrm>
        <a:graphic>
          <a:graphicData uri="http://schemas.openxmlformats.org/drawingml/2006/table">
            <a:tbl>
              <a:tblPr/>
              <a:tblGrid>
                <a:gridCol w="2667000"/>
                <a:gridCol w="4191000"/>
                <a:gridCol w="1752600"/>
              </a:tblGrid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Task (Activity) 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NTHMP Performance Metric(s) (from Strategic Plan) Supported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Amount of Requested Funds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Task 1.2: Probabilistic analysis of coastal hazards associated with submarine mass failures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Successful execution of NTHMP tsunami mapping, modeling, mitigation, planning and education efforts; Prioritize inundation map development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$0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$25,000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Task 1.3: Simulation of transoceanic tsunamis from co-seismic and other relevant sources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Successful execution of NTHMP tsunami mapping, modeling, mitigation, planning and education efforts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$60,000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$35,000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Task 1.4: Inundation modeling for high risk East Coast communities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Successful execution of NTHMP tsunami mapping, modeling, mitigation, planning and education efforts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$79,854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Task 1.5: Construct inundation maps for modeled east Coast communities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Tsunami inundation maps that support informd decision making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72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72" charset="0"/>
                          <a:ea typeface="ＭＳ Ｐゴシック" pitchFamily="-72" charset="-128"/>
                          <a:cs typeface="ＭＳ Ｐゴシック" pitchFamily="-72" charset="-128"/>
                        </a:rPr>
                        <a:t>$60,000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72" charset="0"/>
                        <a:ea typeface="ＭＳ Ｐゴシック" pitchFamily="-72" charset="-128"/>
                        <a:cs typeface="ＭＳ Ｐゴシック" pitchFamily="-7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595" name="Rectangle 3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500"/>
              </a:spcBef>
              <a:buFont typeface="Arial" pitchFamily="-72" charset="0"/>
              <a:buNone/>
            </a:pPr>
            <a:r>
              <a:rPr lang="en-US" sz="1800"/>
              <a:t>               </a:t>
            </a:r>
          </a:p>
          <a:p>
            <a:pPr>
              <a:buClr>
                <a:srgbClr val="0066CC"/>
              </a:buClr>
              <a:buSzPct val="45000"/>
              <a:buFont typeface="Arial" pitchFamily="-72" charset="0"/>
              <a:buNone/>
            </a:pPr>
            <a:endParaRPr lang="en-US"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University of Delaware and University of Rhode Island</a:t>
            </a:r>
            <a:br>
              <a:rPr lang="en-US" sz="2800" dirty="0" smtClean="0"/>
            </a:br>
            <a:r>
              <a:rPr lang="en-US" sz="2800" dirty="0" smtClean="0"/>
              <a:t>2010-2011 (FY10-11) Accomplishments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en-US" sz="2000" dirty="0" smtClean="0"/>
              <a:t>$393,855 (Total Funding Received, 8/1/10-7/31/12)</a:t>
            </a:r>
          </a:p>
        </p:txBody>
      </p:sp>
      <p:sp>
        <p:nvSpPr>
          <p:cNvPr id="16386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Subtasks </a:t>
            </a:r>
            <a:r>
              <a:rPr lang="en-US" dirty="0"/>
              <a:t> </a:t>
            </a:r>
            <a:r>
              <a:rPr lang="en-US" dirty="0" smtClean="0"/>
              <a:t>1.1-1.3</a:t>
            </a:r>
          </a:p>
        </p:txBody>
      </p:sp>
      <p:sp>
        <p:nvSpPr>
          <p:cNvPr id="16387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Literature Review</a:t>
            </a:r>
          </a:p>
          <a:p>
            <a:r>
              <a:rPr lang="en-US" dirty="0" smtClean="0"/>
              <a:t>MC modeling of East Coast SMF</a:t>
            </a:r>
          </a:p>
          <a:p>
            <a:r>
              <a:rPr lang="en-US" dirty="0" smtClean="0"/>
              <a:t>Simulation of co-seismic sources and flank collapse of </a:t>
            </a:r>
            <a:r>
              <a:rPr lang="en-US" dirty="0" err="1" smtClean="0"/>
              <a:t>Cumbre</a:t>
            </a:r>
            <a:r>
              <a:rPr lang="en-US" dirty="0" smtClean="0"/>
              <a:t> </a:t>
            </a:r>
            <a:r>
              <a:rPr lang="en-US" dirty="0" err="1" smtClean="0"/>
              <a:t>Vieja</a:t>
            </a:r>
            <a:r>
              <a:rPr lang="en-US" dirty="0" smtClean="0"/>
              <a:t> Volcano using 3D multi-fluid VOF model</a:t>
            </a:r>
          </a:p>
        </p:txBody>
      </p:sp>
      <p:sp>
        <p:nvSpPr>
          <p:cNvPr id="16388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Completion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100% - Report published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75%  - Final evaluation of </a:t>
            </a:r>
            <a:endParaRPr lang="en-US" dirty="0">
              <a:ea typeface="+mn-ea"/>
              <a:cs typeface="+mn-cs"/>
            </a:endParaRP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ea typeface="+mn-ea"/>
                <a:cs typeface="+mn-cs"/>
              </a:rPr>
              <a:t>                 sources underway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100%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dirty="0" smtClean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University of Delaware and University of Rhode Island</a:t>
            </a:r>
            <a:br>
              <a:rPr lang="en-US" sz="2800" dirty="0" smtClean="0"/>
            </a:br>
            <a:r>
              <a:rPr lang="en-US" sz="2800" dirty="0" smtClean="0"/>
              <a:t>2010-2011 (FY10-11) Accomplishments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en-US" sz="2000" dirty="0" smtClean="0"/>
              <a:t>$393,855 (Total Funding Received, 8/1/10-7/31/12)</a:t>
            </a:r>
            <a:endParaRPr lang="en-US" sz="3600" dirty="0" smtClean="0"/>
          </a:p>
        </p:txBody>
      </p:sp>
      <p:sp>
        <p:nvSpPr>
          <p:cNvPr id="17410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Milestones for Tasks 1.4 - 1.5</a:t>
            </a:r>
          </a:p>
        </p:txBody>
      </p:sp>
      <p:sp>
        <p:nvSpPr>
          <p:cNvPr id="17411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Inundation modeling for high risk East Coast communities</a:t>
            </a:r>
          </a:p>
          <a:p>
            <a:r>
              <a:rPr lang="en-US" dirty="0" smtClean="0"/>
              <a:t>Construct inundation maps for modeled East Coast communities</a:t>
            </a:r>
          </a:p>
          <a:p>
            <a:endParaRPr lang="en-US" dirty="0" smtClean="0"/>
          </a:p>
          <a:p>
            <a:pPr>
              <a:buFont typeface="Arial" pitchFamily="-72" charset="0"/>
              <a:buNone/>
            </a:pPr>
            <a:r>
              <a:rPr lang="en-US" dirty="0" smtClean="0"/>
              <a:t>    </a:t>
            </a:r>
          </a:p>
        </p:txBody>
      </p:sp>
      <p:sp>
        <p:nvSpPr>
          <p:cNvPr id="17412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Completion</a:t>
            </a:r>
          </a:p>
        </p:txBody>
      </p:sp>
      <p:sp>
        <p:nvSpPr>
          <p:cNvPr id="17413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20% - Work limited to DEM and GIS development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20% -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454" y="1550647"/>
            <a:ext cx="845269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Questions about appropriateness of SMF events from a geological standpoint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Estimated sources are being examined by USGS personnel working with the UD/URI team.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This effort is expected to be completed (summer)</a:t>
            </a:r>
          </a:p>
          <a:p>
            <a:pPr marL="742950" lvl="1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Questions about whether it is appropriate to use probabilistic results for slides, or whether whether worst-case scenarios based on historical input should form the basis of results for mapping.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UD/URI feel that there should be input from the NTHMP program on this question.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Guidance on this question could be improved after the planned workshop on probabilistic hazard analysis.  </a:t>
            </a:r>
            <a:r>
              <a:rPr lang="en-US" dirty="0" smtClean="0">
                <a:solidFill>
                  <a:srgbClr val="FF0000"/>
                </a:solidFill>
              </a:rPr>
              <a:t>(enough guidance to proceed obtained during MMS meeting)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51467" y="600800"/>
            <a:ext cx="683069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Issues Encountered: Task 1.2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46635" y="5982025"/>
            <a:ext cx="7649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Both of these situations lead to Task 1.2 extending into FY12, beyond the </a:t>
            </a:r>
          </a:p>
          <a:p>
            <a:r>
              <a:rPr lang="en-US" dirty="0" smtClean="0"/>
              <a:t>planned completion in the original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70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1581"/>
          </a:xfrm>
        </p:spPr>
        <p:txBody>
          <a:bodyPr anchor="t"/>
          <a:lstStyle/>
          <a:p>
            <a:r>
              <a:rPr lang="en-US" sz="3200" dirty="0" smtClean="0"/>
              <a:t>Task 1.1: Literature </a:t>
            </a:r>
            <a:r>
              <a:rPr lang="en-US" sz="3200" dirty="0"/>
              <a:t>review established large selection of potential </a:t>
            </a:r>
            <a:r>
              <a:rPr lang="en-US" sz="3200" dirty="0" smtClean="0"/>
              <a:t>sources</a:t>
            </a:r>
          </a:p>
        </p:txBody>
      </p:sp>
      <p:pic>
        <p:nvPicPr>
          <p:cNvPr id="18434" name="Content Placeholder 13" descr="nthmp-fig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5717" r="-15717"/>
          <a:stretch>
            <a:fillRect/>
          </a:stretch>
        </p:blipFill>
        <p:spPr>
          <a:xfrm>
            <a:off x="252368" y="1600200"/>
            <a:ext cx="8759597" cy="4817441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Computational domains for FUNWAVE propagation modeling </a:t>
            </a:r>
            <a:endParaRPr lang="en-US" sz="3200" dirty="0"/>
          </a:p>
        </p:txBody>
      </p:sp>
      <p:pic>
        <p:nvPicPr>
          <p:cNvPr id="4" name="Content Placeholder 3" descr="domain.eps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8" b="159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3263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433388" y="266700"/>
            <a:ext cx="8551862" cy="974725"/>
          </a:xfrm>
        </p:spPr>
        <p:txBody>
          <a:bodyPr tIns="24002" rtlCol="0">
            <a:normAutofit/>
          </a:bodyPr>
          <a:lstStyle/>
          <a:p>
            <a:pPr marL="457200" indent="-457200" algn="l" fontAlgn="auto">
              <a:spcAft>
                <a:spcPts val="0"/>
              </a:spcAft>
              <a:buFont typeface="Arial"/>
              <a:buChar char="•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r>
              <a:rPr lang="en-US" sz="2400" dirty="0" smtClean="0">
                <a:ea typeface="+mj-ea"/>
                <a:cs typeface="+mj-cs"/>
              </a:rPr>
              <a:t>Task 1.3: An Overview of Distant Sources I: </a:t>
            </a:r>
            <a:r>
              <a:rPr lang="en-US" sz="2400" dirty="0">
                <a:ea typeface="+mj-ea"/>
                <a:cs typeface="+mj-cs"/>
              </a:rPr>
              <a:t>F</a:t>
            </a:r>
            <a:r>
              <a:rPr lang="en-US" sz="2400" dirty="0" smtClean="0">
                <a:ea typeface="+mj-ea"/>
                <a:cs typeface="+mj-cs"/>
              </a:rPr>
              <a:t>lank </a:t>
            </a:r>
            <a:r>
              <a:rPr lang="en-US" sz="2400" dirty="0">
                <a:ea typeface="+mj-ea"/>
                <a:cs typeface="+mj-cs"/>
              </a:rPr>
              <a:t>collapse of </a:t>
            </a:r>
            <a:r>
              <a:rPr lang="en-US" sz="2400" dirty="0" err="1">
                <a:ea typeface="+mj-ea"/>
                <a:cs typeface="+mj-cs"/>
              </a:rPr>
              <a:t>Cumbre</a:t>
            </a:r>
            <a:r>
              <a:rPr lang="en-US" sz="2400" dirty="0">
                <a:ea typeface="+mj-ea"/>
                <a:cs typeface="+mj-cs"/>
              </a:rPr>
              <a:t> </a:t>
            </a:r>
            <a:r>
              <a:rPr lang="en-US" sz="2400" dirty="0" err="1">
                <a:ea typeface="+mj-ea"/>
                <a:cs typeface="+mj-cs"/>
              </a:rPr>
              <a:t>Vieja</a:t>
            </a:r>
            <a:r>
              <a:rPr lang="en-US" sz="2400" dirty="0">
                <a:ea typeface="+mj-ea"/>
                <a:cs typeface="+mj-cs"/>
              </a:rPr>
              <a:t> Volcano </a:t>
            </a:r>
            <a:r>
              <a:rPr lang="en-US" sz="2400" dirty="0" smtClean="0">
                <a:ea typeface="+mj-ea"/>
                <a:cs typeface="+mj-cs"/>
              </a:rPr>
              <a:t>using 3D </a:t>
            </a:r>
            <a:r>
              <a:rPr lang="en-US" sz="2400" dirty="0">
                <a:ea typeface="+mj-ea"/>
                <a:cs typeface="+mj-cs"/>
              </a:rPr>
              <a:t>multi-fluid VOF </a:t>
            </a:r>
            <a:r>
              <a:rPr lang="en-US" sz="2400" dirty="0" smtClean="0">
                <a:ea typeface="+mj-ea"/>
                <a:cs typeface="+mj-cs"/>
              </a:rPr>
              <a:t>model</a:t>
            </a:r>
            <a:endParaRPr lang="fi-FI" sz="2400" dirty="0">
              <a:ea typeface="+mj-ea"/>
              <a:cs typeface="+mj-cs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576668"/>
            <a:ext cx="4619625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3388" y="1243013"/>
            <a:ext cx="8551862" cy="2219325"/>
          </a:xfrm>
        </p:spPr>
        <p:txBody>
          <a:bodyPr tIns="12801"/>
          <a:lstStyle/>
          <a:p>
            <a:pPr marL="390525" indent="-293688">
              <a:buClr>
                <a:srgbClr val="0066CC"/>
              </a:buClr>
              <a:buSzPct val="45000"/>
              <a:buFont typeface="Wingdings" pitchFamily="-72" charset="2"/>
              <a:buChar char="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en-US" sz="2000" dirty="0" smtClean="0"/>
              <a:t>2D slope stability computations (with 2 different models) on various cross sections. Geotechnical parameters are progressively reduced (mimicking hydrothermal alteration) until unstable state</a:t>
            </a:r>
            <a:r>
              <a:rPr lang="en-US" sz="2000" dirty="0"/>
              <a:t>. </a:t>
            </a:r>
            <a:endParaRPr lang="en-US" sz="2000" dirty="0" smtClean="0"/>
          </a:p>
          <a:p>
            <a:pPr marL="390525" indent="-293688">
              <a:buClr>
                <a:srgbClr val="0066CC"/>
              </a:buClr>
              <a:buSzPct val="45000"/>
              <a:buFont typeface="Wingdings" pitchFamily="-72" charset="2"/>
              <a:buChar char="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en-US" sz="2000" dirty="0" smtClean="0"/>
              <a:t>3D </a:t>
            </a:r>
            <a:r>
              <a:rPr lang="en-US" sz="2000" dirty="0"/>
              <a:t>slide volumes are inferred using a 3D ellipsoid shape, based on the 2D failure contours and geological considerations for lateral extent.</a:t>
            </a:r>
          </a:p>
          <a:p>
            <a:pPr marL="390525" indent="-293688">
              <a:buClr>
                <a:srgbClr val="0066CC"/>
              </a:buClr>
              <a:buSzPct val="45000"/>
              <a:buFont typeface="Wingdings" pitchFamily="-72" charset="2"/>
              <a:buChar char="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en-US" sz="2000" dirty="0"/>
              <a:t>Slide volumes range from  40 to 70 km</a:t>
            </a:r>
            <a:r>
              <a:rPr lang="en-US" sz="2000" baseline="30000" dirty="0"/>
              <a:t>3</a:t>
            </a:r>
            <a:r>
              <a:rPr lang="en-US" sz="2000" dirty="0"/>
              <a:t>, depending on the scenario. </a:t>
            </a:r>
          </a:p>
          <a:p>
            <a:pPr marL="390525" indent="-293688">
              <a:buClr>
                <a:srgbClr val="0066CC"/>
              </a:buClr>
              <a:buSzPct val="45000"/>
              <a:buFont typeface="Wingdings" pitchFamily="-72" charset="2"/>
              <a:buChar char=""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endParaRPr lang="en-US" sz="2000" dirty="0"/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446713" y="3954463"/>
            <a:ext cx="35560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9" tIns="52820" rIns="81639" bIns="40820">
            <a:prstTxWarp prst="textNoShape">
              <a:avLst/>
            </a:prstTxWarp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fi-FI">
                <a:solidFill>
                  <a:srgbClr val="000000"/>
                </a:solidFill>
                <a:ea typeface="DejaVu Sans" charset="0"/>
                <a:cs typeface="DejaVu Sans" charset="0"/>
              </a:rPr>
              <a:t>[</a:t>
            </a:r>
            <a:r>
              <a:rPr lang="en-US">
                <a:solidFill>
                  <a:srgbClr val="000000"/>
                </a:solidFill>
                <a:ea typeface="DejaVu Sans" charset="0"/>
                <a:cs typeface="DejaVu Sans" charset="0"/>
              </a:rPr>
              <a:t>Vizualisation of the quasi elliptic failure contour (Drucker-Prager failure criterion) calculated with the finite element code ADELI</a:t>
            </a:r>
            <a:r>
              <a:rPr lang="fi-FI">
                <a:solidFill>
                  <a:srgbClr val="000000"/>
                </a:solidFill>
                <a:ea typeface="DejaVu Sans" charset="0"/>
                <a:cs typeface="DejaVu Sans" charset="0"/>
              </a:rPr>
              <a:t>] </a:t>
            </a:r>
            <a:endParaRPr lang="fi-FI" sz="140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614363" y="-31750"/>
            <a:ext cx="8228012" cy="1063625"/>
          </a:xfrm>
        </p:spPr>
        <p:txBody>
          <a:bodyPr tIns="24002"/>
          <a:lstStyle/>
          <a:p>
            <a: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en-US" sz="3000" smtClean="0"/>
              <a:t>Set-up of 3D tsunami generation model (THETIS)</a:t>
            </a:r>
          </a:p>
        </p:txBody>
      </p:sp>
      <p:pic>
        <p:nvPicPr>
          <p:cNvPr id="2" name="Picture 1" descr="Figure1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8855"/>
            <a:ext cx="4965700" cy="3302000"/>
          </a:xfrm>
          <a:prstGeom prst="rect">
            <a:avLst/>
          </a:prstGeom>
        </p:spPr>
      </p:pic>
      <p:pic>
        <p:nvPicPr>
          <p:cNvPr id="4" name="Picture 3" descr="Figure8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273" y="4280615"/>
            <a:ext cx="5872306" cy="22659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43962" y="1191673"/>
            <a:ext cx="3198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Geometry of THETIS domain</a:t>
            </a:r>
          </a:p>
          <a:p>
            <a:r>
              <a:rPr lang="en-US" dirty="0" smtClean="0"/>
              <a:t>Nested within larger scale domain for propagation model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5496" y="4798052"/>
            <a:ext cx="1991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3-D view of THETIS domain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</TotalTime>
  <Words>1242</Words>
  <Application>Microsoft Macintosh PowerPoint</Application>
  <PresentationFormat>On-screen Show (4:3)</PresentationFormat>
  <Paragraphs>160</Paragraphs>
  <Slides>25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Report to National Tsunami Hazard Mitigation Program February 8, 2012</vt:lpstr>
      <vt:lpstr>PowerPoint Presentation</vt:lpstr>
      <vt:lpstr>University of Delaware and University of Rhode Island 2010-2011 (FY10-11) Accomplishments  $393,855 (Total Funding Received, 8/1/10-7/31/12)</vt:lpstr>
      <vt:lpstr>University of Delaware and University of Rhode Island 2010-2011 (FY10-11) Accomplishments  $393,855 (Total Funding Received, 8/1/10-7/31/12)</vt:lpstr>
      <vt:lpstr>PowerPoint Presentation</vt:lpstr>
      <vt:lpstr>Task 1.1: Literature review established large selection of potential sources</vt:lpstr>
      <vt:lpstr>Computational domains for FUNWAVE propagation modeling </vt:lpstr>
      <vt:lpstr>Task 1.3: An Overview of Distant Sources I: Flank collapse of Cumbre Vieja Volcano using 3D multi-fluid VOF model</vt:lpstr>
      <vt:lpstr>Set-up of 3D tsunami generation model (THETIS)</vt:lpstr>
      <vt:lpstr>CVV impact on East Coast: New England</vt:lpstr>
      <vt:lpstr>CVV impact on East Coast: Mid-Atlantic</vt:lpstr>
      <vt:lpstr>CVV impact on East Coast: South-East (Georgia – South Carolina)</vt:lpstr>
      <vt:lpstr>Overview of Distant Sources II: Caribbean subduction zone tsunamigenic earthquakes</vt:lpstr>
      <vt:lpstr>Puerto Rico trench example</vt:lpstr>
      <vt:lpstr>Overview of distant sources III: Azores-Gibraltar convergence zone</vt:lpstr>
      <vt:lpstr>Azores-Gibraltar convergence zone example</vt:lpstr>
      <vt:lpstr>Status of Task 1.2: Probabilistic analysis of coastal hazards associated with submarine mass failures (SMF)</vt:lpstr>
      <vt:lpstr>PowerPoint Presentation</vt:lpstr>
      <vt:lpstr>PowerPoint Presentation</vt:lpstr>
      <vt:lpstr>PowerPoint Presentation</vt:lpstr>
      <vt:lpstr>PowerPoint Presentation</vt:lpstr>
      <vt:lpstr>Right panel: MC estimates of  runups for Mid-Atlantic.   Left panel: SMF transects (blue lines) used in MC analysis and location and size of underwater landslides causing 500 year runup (red ellipses). </vt:lpstr>
      <vt:lpstr>Events identified in MC analysis and chosen for use in inundation mapping: Ongoing Task 1.2 evaluation</vt:lpstr>
      <vt:lpstr>Tsunami elevation computed with NHWAVE (up to 15 mins.) and FUNWAVE-TVD, in a 500 m regional grid, for the first SMF source.  (a) instantaneous elevation after 75 mins of propagation; (b) maximum envelope of elevation </vt:lpstr>
      <vt:lpstr>University of Delaware and University of Rhode Island FY 12 Funding Plan</vt:lpstr>
    </vt:vector>
  </TitlesOfParts>
  <Company>University of Rhode Island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NTHMP update</dc:title>
  <dc:creator>Jeffrey Harris</dc:creator>
  <cp:lastModifiedBy>Lauren Koellermeier</cp:lastModifiedBy>
  <cp:revision>75</cp:revision>
  <cp:lastPrinted>2012-02-05T17:47:29Z</cp:lastPrinted>
  <dcterms:created xsi:type="dcterms:W3CDTF">2011-01-27T16:37:06Z</dcterms:created>
  <dcterms:modified xsi:type="dcterms:W3CDTF">2012-03-07T17:44:08Z</dcterms:modified>
</cp:coreProperties>
</file>