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3" r:id="rId6"/>
    <p:sldId id="262" r:id="rId7"/>
    <p:sldId id="260" r:id="rId8"/>
    <p:sldId id="261" r:id="rId9"/>
    <p:sldId id="264" r:id="rId10"/>
    <p:sldId id="266" r:id="rId11"/>
    <p:sldId id="265" r:id="rId12"/>
    <p:sldId id="267" r:id="rId13"/>
    <p:sldId id="269" r:id="rId14"/>
    <p:sldId id="274" r:id="rId15"/>
    <p:sldId id="268" r:id="rId16"/>
    <p:sldId id="273" r:id="rId17"/>
    <p:sldId id="270" r:id="rId18"/>
    <p:sldId id="271" r:id="rId19"/>
    <p:sldId id="27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2C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8" d="100"/>
          <a:sy n="68" d="100"/>
        </p:scale>
        <p:origin x="-2456" y="-128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EB3BBC-3A85-41F7-AAB6-0EB41931AF05}" type="datetimeFigureOut">
              <a:rPr lang="en-US" smtClean="0"/>
              <a:pPr/>
              <a:t>2/27/12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4AFFE-2C4E-4E71-9696-4306BF99908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EB3BBC-3A85-41F7-AAB6-0EB41931AF05}" type="datetimeFigureOut">
              <a:rPr lang="en-US" smtClean="0"/>
              <a:pPr/>
              <a:t>2/27/12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4AFFE-2C4E-4E71-9696-4306BF99908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EB3BBC-3A85-41F7-AAB6-0EB41931AF05}" type="datetimeFigureOut">
              <a:rPr lang="en-US" smtClean="0"/>
              <a:pPr/>
              <a:t>2/27/12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4AFFE-2C4E-4E71-9696-4306BF99908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EB3BBC-3A85-41F7-AAB6-0EB41931AF05}" type="datetimeFigureOut">
              <a:rPr lang="en-US" smtClean="0"/>
              <a:pPr/>
              <a:t>2/27/12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4AFFE-2C4E-4E71-9696-4306BF99908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EB3BBC-3A85-41F7-AAB6-0EB41931AF05}" type="datetimeFigureOut">
              <a:rPr lang="en-US" smtClean="0"/>
              <a:pPr/>
              <a:t>2/27/12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4AFFE-2C4E-4E71-9696-4306BF99908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EB3BBC-3A85-41F7-AAB6-0EB41931AF05}" type="datetimeFigureOut">
              <a:rPr lang="en-US" smtClean="0"/>
              <a:pPr/>
              <a:t>2/27/12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4AFFE-2C4E-4E71-9696-4306BF99908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EB3BBC-3A85-41F7-AAB6-0EB41931AF05}" type="datetimeFigureOut">
              <a:rPr lang="en-US" smtClean="0"/>
              <a:pPr/>
              <a:t>2/27/12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44AFFE-2C4E-4E71-9696-4306BF99908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EB3BBC-3A85-41F7-AAB6-0EB41931AF05}" type="datetimeFigureOut">
              <a:rPr lang="en-US" smtClean="0"/>
              <a:pPr/>
              <a:t>2/27/12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44AFFE-2C4E-4E71-9696-4306BF99908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EB3BBC-3A85-41F7-AAB6-0EB41931AF05}" type="datetimeFigureOut">
              <a:rPr lang="en-US" smtClean="0"/>
              <a:pPr/>
              <a:t>2/27/12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44AFFE-2C4E-4E71-9696-4306BF99908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EB3BBC-3A85-41F7-AAB6-0EB41931AF05}" type="datetimeFigureOut">
              <a:rPr lang="en-US" smtClean="0"/>
              <a:pPr/>
              <a:t>2/27/12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4AFFE-2C4E-4E71-9696-4306BF99908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EB3BBC-3A85-41F7-AAB6-0EB41931AF05}" type="datetimeFigureOut">
              <a:rPr lang="en-US" smtClean="0"/>
              <a:pPr/>
              <a:t>2/27/12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4AFFE-2C4E-4E71-9696-4306BF99908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EB3BBC-3A85-41F7-AAB6-0EB41931AF05}" type="datetimeFigureOut">
              <a:rPr lang="en-US" smtClean="0"/>
              <a:pPr/>
              <a:t>2/27/12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44AFFE-2C4E-4E71-9696-4306BF99908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THMP Logo.jpg"/>
          <p:cNvPicPr>
            <a:picLocks noChangeAspect="1"/>
          </p:cNvPicPr>
          <p:nvPr/>
        </p:nvPicPr>
        <p:blipFill>
          <a:blip r:embed="rId2" cstate="print"/>
          <a:stretch>
            <a:fillRect/>
          </a:stretch>
        </p:blipFill>
        <p:spPr>
          <a:xfrm>
            <a:off x="8001000" y="5865128"/>
            <a:ext cx="1143000" cy="981959"/>
          </a:xfrm>
          <a:prstGeom prst="rect">
            <a:avLst/>
          </a:prstGeom>
        </p:spPr>
      </p:pic>
      <p:pic>
        <p:nvPicPr>
          <p:cNvPr id="5" name="Picture 4" descr="comet_logo_header.png"/>
          <p:cNvPicPr>
            <a:picLocks noChangeAspect="1"/>
          </p:cNvPicPr>
          <p:nvPr/>
        </p:nvPicPr>
        <p:blipFill>
          <a:blip r:embed="rId3" cstate="print"/>
          <a:stretch>
            <a:fillRect/>
          </a:stretch>
        </p:blipFill>
        <p:spPr>
          <a:xfrm>
            <a:off x="685800" y="249517"/>
            <a:ext cx="2667000" cy="1045883"/>
          </a:xfrm>
          <a:prstGeom prst="rect">
            <a:avLst/>
          </a:prstGeom>
        </p:spPr>
      </p:pic>
      <p:pic>
        <p:nvPicPr>
          <p:cNvPr id="6" name="Picture 5" descr="metedlogo.jpg"/>
          <p:cNvPicPr>
            <a:picLocks noChangeAspect="1"/>
          </p:cNvPicPr>
          <p:nvPr/>
        </p:nvPicPr>
        <p:blipFill>
          <a:blip r:embed="rId4" cstate="print"/>
          <a:stretch>
            <a:fillRect/>
          </a:stretch>
        </p:blipFill>
        <p:spPr>
          <a:xfrm>
            <a:off x="5829300" y="503904"/>
            <a:ext cx="2628900" cy="791496"/>
          </a:xfrm>
          <a:prstGeom prst="rect">
            <a:avLst/>
          </a:prstGeom>
        </p:spPr>
      </p:pic>
      <p:sp>
        <p:nvSpPr>
          <p:cNvPr id="7" name="TextBox 6"/>
          <p:cNvSpPr txBox="1"/>
          <p:nvPr/>
        </p:nvSpPr>
        <p:spPr>
          <a:xfrm>
            <a:off x="334368" y="4345748"/>
            <a:ext cx="8458200" cy="1200329"/>
          </a:xfrm>
          <a:prstGeom prst="rect">
            <a:avLst/>
          </a:prstGeom>
          <a:noFill/>
        </p:spPr>
        <p:txBody>
          <a:bodyPr wrap="square" rtlCol="0">
            <a:spAutoFit/>
          </a:bodyPr>
          <a:lstStyle/>
          <a:p>
            <a:pPr algn="ctr"/>
            <a:r>
              <a:rPr lang="en-US" sz="3600" b="1" dirty="0" smtClean="0">
                <a:solidFill>
                  <a:srgbClr val="062C98"/>
                </a:solidFill>
                <a:cs typeface="Arial" charset="0"/>
              </a:rPr>
              <a:t>NTHMP - CC Meeting</a:t>
            </a:r>
            <a:br>
              <a:rPr lang="en-US" sz="3600" b="1" dirty="0" smtClean="0">
                <a:solidFill>
                  <a:srgbClr val="062C98"/>
                </a:solidFill>
                <a:cs typeface="Arial" charset="0"/>
              </a:rPr>
            </a:br>
            <a:r>
              <a:rPr lang="en-US" sz="3600" b="1" dirty="0" smtClean="0">
                <a:solidFill>
                  <a:srgbClr val="062C98"/>
                </a:solidFill>
                <a:cs typeface="Arial" charset="0"/>
              </a:rPr>
              <a:t> San Diego, CA  February 8-9, 2012</a:t>
            </a:r>
            <a:endParaRPr lang="en-US" sz="3600" dirty="0">
              <a:solidFill>
                <a:srgbClr val="062C98"/>
              </a:solidFill>
            </a:endParaRPr>
          </a:p>
        </p:txBody>
      </p:sp>
      <p:sp>
        <p:nvSpPr>
          <p:cNvPr id="8" name="TextBox 7"/>
          <p:cNvSpPr txBox="1"/>
          <p:nvPr/>
        </p:nvSpPr>
        <p:spPr>
          <a:xfrm>
            <a:off x="414996" y="1792456"/>
            <a:ext cx="8305800" cy="2308324"/>
          </a:xfrm>
          <a:prstGeom prst="rect">
            <a:avLst/>
          </a:prstGeom>
          <a:noFill/>
        </p:spPr>
        <p:txBody>
          <a:bodyPr wrap="square" rtlCol="0">
            <a:spAutoFit/>
          </a:bodyPr>
          <a:lstStyle/>
          <a:p>
            <a:pPr lvl="1" algn="ctr"/>
            <a:r>
              <a:rPr lang="en-US" sz="7200" b="1" i="1" dirty="0" smtClean="0">
                <a:solidFill>
                  <a:srgbClr val="062C98"/>
                </a:solidFill>
              </a:rPr>
              <a:t>Tsunami Modules  </a:t>
            </a:r>
            <a:r>
              <a:rPr lang="en-US" sz="5400" b="1" i="1" dirty="0" smtClean="0">
                <a:solidFill>
                  <a:srgbClr val="062C98"/>
                </a:solidFill>
              </a:rPr>
              <a:t>by </a:t>
            </a:r>
            <a:r>
              <a:rPr lang="en-US" sz="7200" b="1" i="1" dirty="0" smtClean="0">
                <a:solidFill>
                  <a:srgbClr val="062C98"/>
                </a:solidFill>
              </a:rPr>
              <a:t>Comet</a:t>
            </a:r>
            <a:endParaRPr lang="en-US" sz="7200" dirty="0">
              <a:solidFill>
                <a:srgbClr val="062C98"/>
              </a:solidFill>
            </a:endParaRPr>
          </a:p>
        </p:txBody>
      </p:sp>
      <p:sp>
        <p:nvSpPr>
          <p:cNvPr id="10" name="TextBox 9"/>
          <p:cNvSpPr txBox="1"/>
          <p:nvPr/>
        </p:nvSpPr>
        <p:spPr>
          <a:xfrm>
            <a:off x="133064" y="6135469"/>
            <a:ext cx="6572536" cy="646331"/>
          </a:xfrm>
          <a:prstGeom prst="rect">
            <a:avLst/>
          </a:prstGeom>
          <a:noFill/>
        </p:spPr>
        <p:txBody>
          <a:bodyPr wrap="square" rtlCol="0">
            <a:spAutoFit/>
          </a:bodyPr>
          <a:lstStyle/>
          <a:p>
            <a:r>
              <a:rPr lang="en-US" b="1" dirty="0" err="1" smtClean="0"/>
              <a:t>Erv</a:t>
            </a:r>
            <a:r>
              <a:rPr lang="en-US" b="1" dirty="0" smtClean="0"/>
              <a:t> Petty</a:t>
            </a:r>
          </a:p>
          <a:p>
            <a:r>
              <a:rPr lang="en-US" b="1" dirty="0" smtClean="0"/>
              <a:t>Alaska Division of Homeland Security and Emergency Management</a:t>
            </a:r>
            <a:endParaRPr lang="en-US" b="1"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rike Begin.png"/>
          <p:cNvPicPr>
            <a:picLocks noChangeAspect="1"/>
          </p:cNvPicPr>
          <p:nvPr/>
        </p:nvPicPr>
        <p:blipFill>
          <a:blip r:embed="rId2" cstate="print"/>
          <a:stretch>
            <a:fillRect/>
          </a:stretch>
        </p:blipFill>
        <p:spPr>
          <a:xfrm>
            <a:off x="227218" y="613035"/>
            <a:ext cx="8663468" cy="4805212"/>
          </a:xfrm>
          <a:prstGeom prst="rect">
            <a:avLst/>
          </a:prstGeom>
        </p:spPr>
      </p:pic>
      <p:sp>
        <p:nvSpPr>
          <p:cNvPr id="3" name="TextBox 2"/>
          <p:cNvSpPr txBox="1"/>
          <p:nvPr/>
        </p:nvSpPr>
        <p:spPr>
          <a:xfrm>
            <a:off x="3146067" y="5802060"/>
            <a:ext cx="2822247" cy="707886"/>
          </a:xfrm>
          <a:prstGeom prst="rect">
            <a:avLst/>
          </a:prstGeom>
          <a:noFill/>
        </p:spPr>
        <p:txBody>
          <a:bodyPr wrap="none" rtlCol="0">
            <a:spAutoFit/>
          </a:bodyPr>
          <a:lstStyle/>
          <a:p>
            <a:r>
              <a:rPr lang="en-US" sz="4000" b="1" dirty="0" smtClean="0">
                <a:solidFill>
                  <a:srgbClr val="062C98"/>
                </a:solidFill>
              </a:rPr>
              <a:t>August 2011</a:t>
            </a:r>
            <a:endParaRPr lang="en-US" sz="4000"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52400" y="381000"/>
            <a:ext cx="8839200" cy="6019800"/>
          </a:xfrm>
        </p:spPr>
        <p:txBody>
          <a:bodyPr>
            <a:normAutofit lnSpcReduction="10000"/>
          </a:bodyPr>
          <a:lstStyle/>
          <a:p>
            <a:pPr algn="ctr">
              <a:buNone/>
            </a:pPr>
            <a:r>
              <a:rPr lang="en-US" sz="3600" b="1" dirty="0" smtClean="0">
                <a:solidFill>
                  <a:srgbClr val="062C98"/>
                </a:solidFill>
              </a:rPr>
              <a:t>Tsunami Strike! </a:t>
            </a:r>
            <a:r>
              <a:rPr lang="en-US" sz="2800" b="1" dirty="0" smtClean="0">
                <a:solidFill>
                  <a:srgbClr val="062C98"/>
                </a:solidFill>
              </a:rPr>
              <a:t>Pacific Edition</a:t>
            </a:r>
          </a:p>
          <a:p>
            <a:pPr>
              <a:buNone/>
            </a:pPr>
            <a:r>
              <a:rPr lang="en-US" sz="2600" b="1" u="sng" dirty="0" smtClean="0">
                <a:solidFill>
                  <a:srgbClr val="062C98"/>
                </a:solidFill>
              </a:rPr>
              <a:t>Description</a:t>
            </a:r>
          </a:p>
          <a:p>
            <a:pPr>
              <a:buNone/>
            </a:pPr>
            <a:endParaRPr lang="en-US" sz="900" b="1" u="sng" dirty="0">
              <a:solidFill>
                <a:srgbClr val="062C98"/>
              </a:solidFill>
            </a:endParaRPr>
          </a:p>
          <a:p>
            <a:pPr marL="0" indent="0">
              <a:buFont typeface="Wingdings" pitchFamily="2" charset="2"/>
              <a:buChar char="Ø"/>
            </a:pPr>
            <a:r>
              <a:rPr lang="en-US" sz="2600" b="1" dirty="0" smtClean="0">
                <a:solidFill>
                  <a:srgbClr val="062C98"/>
                </a:solidFill>
              </a:rPr>
              <a:t>  A scenario-based </a:t>
            </a:r>
            <a:r>
              <a:rPr lang="en-US" sz="2600" b="1" dirty="0">
                <a:solidFill>
                  <a:srgbClr val="062C98"/>
                </a:solidFill>
              </a:rPr>
              <a:t>learning experience </a:t>
            </a:r>
            <a:r>
              <a:rPr lang="en-US" sz="2600" b="1" dirty="0">
                <a:solidFill>
                  <a:srgbClr val="FF0000"/>
                </a:solidFill>
              </a:rPr>
              <a:t>for kids </a:t>
            </a:r>
            <a:r>
              <a:rPr lang="en-US" sz="2600" b="1" dirty="0">
                <a:solidFill>
                  <a:srgbClr val="062C98"/>
                </a:solidFill>
              </a:rPr>
              <a:t>from middle school through high </a:t>
            </a:r>
            <a:r>
              <a:rPr lang="en-US" sz="2600" b="1" dirty="0" smtClean="0">
                <a:solidFill>
                  <a:srgbClr val="062C98"/>
                </a:solidFill>
              </a:rPr>
              <a:t>school.</a:t>
            </a:r>
          </a:p>
          <a:p>
            <a:pPr marL="0" indent="0">
              <a:buNone/>
            </a:pPr>
            <a:endParaRPr lang="en-US" sz="900" b="1" dirty="0" smtClean="0">
              <a:solidFill>
                <a:srgbClr val="062C98"/>
              </a:solidFill>
            </a:endParaRPr>
          </a:p>
          <a:p>
            <a:pPr marL="0" indent="0">
              <a:buFont typeface="Wingdings" pitchFamily="2" charset="2"/>
              <a:buChar char="Ø"/>
            </a:pPr>
            <a:r>
              <a:rPr lang="en-US" sz="2600" b="1" dirty="0" smtClean="0">
                <a:solidFill>
                  <a:srgbClr val="062C98"/>
                </a:solidFill>
              </a:rPr>
              <a:t>  Tells </a:t>
            </a:r>
            <a:r>
              <a:rPr lang="en-US" sz="2600" b="1" dirty="0">
                <a:solidFill>
                  <a:srgbClr val="062C98"/>
                </a:solidFill>
              </a:rPr>
              <a:t>the story of four main characters at different locations in the Pacific basin who are each impacted by a major tsunami that originates in Alaska’s Aleutian Islands. </a:t>
            </a:r>
            <a:endParaRPr lang="en-US" sz="2600" b="1" dirty="0" smtClean="0">
              <a:solidFill>
                <a:srgbClr val="062C98"/>
              </a:solidFill>
            </a:endParaRPr>
          </a:p>
          <a:p>
            <a:pPr marL="0" indent="0">
              <a:buNone/>
            </a:pPr>
            <a:endParaRPr lang="en-US" sz="900" b="1" dirty="0" smtClean="0">
              <a:solidFill>
                <a:srgbClr val="062C98"/>
              </a:solidFill>
            </a:endParaRPr>
          </a:p>
          <a:p>
            <a:pPr marL="0" indent="0">
              <a:buFont typeface="Wingdings" pitchFamily="2" charset="2"/>
              <a:buChar char="Ø"/>
            </a:pPr>
            <a:r>
              <a:rPr lang="en-US" sz="2600" b="1" dirty="0" smtClean="0">
                <a:solidFill>
                  <a:srgbClr val="062C98"/>
                </a:solidFill>
              </a:rPr>
              <a:t>  Learners view </a:t>
            </a:r>
            <a:r>
              <a:rPr lang="en-US" sz="2600" b="1" dirty="0">
                <a:solidFill>
                  <a:srgbClr val="062C98"/>
                </a:solidFill>
              </a:rPr>
              <a:t>the unfolding events </a:t>
            </a:r>
            <a:r>
              <a:rPr lang="en-US" sz="2600" b="1" dirty="0" smtClean="0">
                <a:solidFill>
                  <a:srgbClr val="062C98"/>
                </a:solidFill>
              </a:rPr>
              <a:t>and also </a:t>
            </a:r>
            <a:r>
              <a:rPr lang="en-US" sz="2600" b="1" dirty="0">
                <a:solidFill>
                  <a:srgbClr val="062C98"/>
                </a:solidFill>
              </a:rPr>
              <a:t>observe how warning scientists analyze and communicate the tsunami threat. </a:t>
            </a:r>
            <a:endParaRPr lang="en-US" sz="2600" b="1" dirty="0" smtClean="0">
              <a:solidFill>
                <a:srgbClr val="062C98"/>
              </a:solidFill>
            </a:endParaRPr>
          </a:p>
          <a:p>
            <a:pPr marL="0" indent="0">
              <a:buNone/>
            </a:pPr>
            <a:endParaRPr lang="en-US" sz="900" b="1" dirty="0" smtClean="0">
              <a:solidFill>
                <a:srgbClr val="062C98"/>
              </a:solidFill>
            </a:endParaRPr>
          </a:p>
          <a:p>
            <a:pPr marL="0" indent="0">
              <a:buFont typeface="Wingdings" pitchFamily="2" charset="2"/>
              <a:buChar char="Ø"/>
            </a:pPr>
            <a:r>
              <a:rPr lang="en-US" sz="2600" b="1" dirty="0" smtClean="0">
                <a:solidFill>
                  <a:srgbClr val="062C98"/>
                </a:solidFill>
              </a:rPr>
              <a:t>  Fourteen </a:t>
            </a:r>
            <a:r>
              <a:rPr lang="en-US" sz="2600" b="1" dirty="0">
                <a:solidFill>
                  <a:srgbClr val="062C98"/>
                </a:solidFill>
              </a:rPr>
              <a:t>short lessons provide interactive instruction focused on the science, safety, and history of tsunamis. </a:t>
            </a:r>
          </a:p>
          <a:p>
            <a:endParaRPr lang="en-US"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610600" cy="6629400"/>
          </a:xfrm>
        </p:spPr>
        <p:txBody>
          <a:bodyPr>
            <a:normAutofit/>
          </a:bodyPr>
          <a:lstStyle/>
          <a:p>
            <a:pPr marL="0" indent="0">
              <a:spcBef>
                <a:spcPts val="0"/>
              </a:spcBef>
              <a:buNone/>
            </a:pPr>
            <a:r>
              <a:rPr lang="en-US" sz="2400" b="1" u="sng" dirty="0" smtClean="0">
                <a:solidFill>
                  <a:srgbClr val="062C98"/>
                </a:solidFill>
              </a:rPr>
              <a:t>Objectives  </a:t>
            </a:r>
            <a:r>
              <a:rPr lang="en-US" sz="2400" b="1" dirty="0" smtClean="0">
                <a:solidFill>
                  <a:srgbClr val="062C98"/>
                </a:solidFill>
              </a:rPr>
              <a:t>(partial list)</a:t>
            </a:r>
          </a:p>
          <a:p>
            <a:pPr marL="0" indent="0">
              <a:spcBef>
                <a:spcPts val="0"/>
              </a:spcBef>
              <a:buNone/>
            </a:pPr>
            <a:endParaRPr lang="en-US" sz="900" b="1" u="sng" dirty="0" smtClean="0">
              <a:solidFill>
                <a:srgbClr val="062C98"/>
              </a:solidFill>
            </a:endParaRPr>
          </a:p>
          <a:p>
            <a:pPr marL="0" indent="0">
              <a:spcBef>
                <a:spcPts val="0"/>
              </a:spcBef>
              <a:buNone/>
            </a:pPr>
            <a:r>
              <a:rPr lang="en-US" sz="2400" b="1" dirty="0" smtClean="0">
                <a:solidFill>
                  <a:srgbClr val="062C98"/>
                </a:solidFill>
              </a:rPr>
              <a:t>Students will:</a:t>
            </a:r>
          </a:p>
          <a:p>
            <a:pPr marL="0" indent="0">
              <a:spcBef>
                <a:spcPts val="0"/>
              </a:spcBef>
              <a:buFont typeface="Wingdings" pitchFamily="2" charset="2"/>
              <a:buChar char="Ø"/>
            </a:pPr>
            <a:r>
              <a:rPr lang="en-US" sz="2400" b="1" dirty="0" smtClean="0">
                <a:solidFill>
                  <a:srgbClr val="062C98"/>
                </a:solidFill>
              </a:rPr>
              <a:t> Understand </a:t>
            </a:r>
            <a:r>
              <a:rPr lang="en-US" sz="2400" b="1" dirty="0">
                <a:solidFill>
                  <a:srgbClr val="062C98"/>
                </a:solidFill>
              </a:rPr>
              <a:t>the basic physics of water </a:t>
            </a:r>
            <a:r>
              <a:rPr lang="en-US" sz="2400" b="1" dirty="0" smtClean="0">
                <a:solidFill>
                  <a:srgbClr val="062C98"/>
                </a:solidFill>
              </a:rPr>
              <a:t>waves</a:t>
            </a:r>
          </a:p>
          <a:p>
            <a:pPr marL="0" indent="0">
              <a:spcBef>
                <a:spcPts val="0"/>
              </a:spcBef>
              <a:buFont typeface="Wingdings" pitchFamily="2" charset="2"/>
              <a:buChar char="Ø"/>
            </a:pPr>
            <a:r>
              <a:rPr lang="en-US" sz="2400" b="1" dirty="0" smtClean="0">
                <a:solidFill>
                  <a:srgbClr val="062C98"/>
                </a:solidFill>
              </a:rPr>
              <a:t> Describe </a:t>
            </a:r>
            <a:r>
              <a:rPr lang="en-US" sz="2400" b="1" dirty="0">
                <a:solidFill>
                  <a:srgbClr val="062C98"/>
                </a:solidFill>
              </a:rPr>
              <a:t>the effects of bathymetric features on wave angle and </a:t>
            </a:r>
            <a:r>
              <a:rPr lang="en-US" sz="2400" b="1" dirty="0" smtClean="0">
                <a:solidFill>
                  <a:srgbClr val="062C98"/>
                </a:solidFill>
              </a:rPr>
              <a:t>speed. </a:t>
            </a:r>
            <a:endParaRPr lang="en-US" sz="2400" b="1" dirty="0">
              <a:solidFill>
                <a:srgbClr val="062C98"/>
              </a:solidFill>
            </a:endParaRPr>
          </a:p>
          <a:p>
            <a:pPr marL="0" indent="0">
              <a:spcBef>
                <a:spcPts val="0"/>
              </a:spcBef>
              <a:buFont typeface="Wingdings" pitchFamily="2" charset="2"/>
              <a:buChar char="Ø"/>
            </a:pPr>
            <a:r>
              <a:rPr lang="en-US" sz="2400" b="1" dirty="0" smtClean="0">
                <a:solidFill>
                  <a:srgbClr val="062C98"/>
                </a:solidFill>
              </a:rPr>
              <a:t> Describe </a:t>
            </a:r>
            <a:r>
              <a:rPr lang="en-US" sz="2400" b="1" dirty="0">
                <a:solidFill>
                  <a:srgbClr val="062C98"/>
                </a:solidFill>
              </a:rPr>
              <a:t>the types of seismic and other events that can generate tsunamis.</a:t>
            </a:r>
          </a:p>
          <a:p>
            <a:pPr marL="0" indent="0">
              <a:spcBef>
                <a:spcPts val="0"/>
              </a:spcBef>
              <a:buFont typeface="Wingdings" pitchFamily="2" charset="2"/>
              <a:buChar char="Ø"/>
            </a:pPr>
            <a:r>
              <a:rPr lang="en-US" sz="2400" b="1" dirty="0" smtClean="0">
                <a:solidFill>
                  <a:srgbClr val="062C98"/>
                </a:solidFill>
              </a:rPr>
              <a:t> Have a basic </a:t>
            </a:r>
            <a:r>
              <a:rPr lang="en-US" sz="2400" b="1" dirty="0">
                <a:solidFill>
                  <a:srgbClr val="062C98"/>
                </a:solidFill>
              </a:rPr>
              <a:t>knowledge of the earth's major plates and their locations, and understand why some faults zones are more likely generate tsunamis</a:t>
            </a:r>
            <a:r>
              <a:rPr lang="en-US" sz="2400" b="1" dirty="0" smtClean="0">
                <a:solidFill>
                  <a:srgbClr val="062C98"/>
                </a:solidFill>
              </a:rPr>
              <a:t>.</a:t>
            </a:r>
          </a:p>
          <a:p>
            <a:pPr marL="0" indent="0">
              <a:spcBef>
                <a:spcPts val="0"/>
              </a:spcBef>
              <a:buFont typeface="Wingdings" pitchFamily="2" charset="2"/>
              <a:buChar char="Ø"/>
            </a:pPr>
            <a:r>
              <a:rPr lang="en-US" sz="2400" b="1" dirty="0">
                <a:solidFill>
                  <a:srgbClr val="062C98"/>
                </a:solidFill>
              </a:rPr>
              <a:t> </a:t>
            </a:r>
            <a:r>
              <a:rPr lang="en-US" sz="2400" b="1" dirty="0" smtClean="0">
                <a:solidFill>
                  <a:srgbClr val="062C98"/>
                </a:solidFill>
              </a:rPr>
              <a:t>Recognize the natural signs of an impending tsunami at a coast.</a:t>
            </a:r>
          </a:p>
          <a:p>
            <a:pPr marL="0" indent="0">
              <a:spcBef>
                <a:spcPts val="0"/>
              </a:spcBef>
              <a:buFont typeface="Wingdings" pitchFamily="2" charset="2"/>
              <a:buChar char="Ø"/>
            </a:pPr>
            <a:r>
              <a:rPr lang="en-US" sz="2400" b="1" dirty="0" smtClean="0">
                <a:solidFill>
                  <a:srgbClr val="062C98"/>
                </a:solidFill>
              </a:rPr>
              <a:t> Describe how tsunami warnings are disseminated by national and local agencies.</a:t>
            </a:r>
          </a:p>
          <a:p>
            <a:pPr marL="0" indent="0">
              <a:spcBef>
                <a:spcPts val="0"/>
              </a:spcBef>
              <a:buFont typeface="Wingdings" pitchFamily="2" charset="2"/>
              <a:buChar char="Ø"/>
            </a:pPr>
            <a:r>
              <a:rPr lang="en-US" sz="2400" b="1" dirty="0" smtClean="0">
                <a:solidFill>
                  <a:srgbClr val="062C98"/>
                </a:solidFill>
              </a:rPr>
              <a:t> Determine the best tsunami evacuation locations.</a:t>
            </a:r>
          </a:p>
          <a:p>
            <a:pPr marL="0" indent="0">
              <a:spcBef>
                <a:spcPts val="0"/>
              </a:spcBef>
              <a:buFont typeface="Wingdings" pitchFamily="2" charset="2"/>
              <a:buChar char="Ø"/>
            </a:pPr>
            <a:r>
              <a:rPr lang="en-US" sz="2400" b="1" dirty="0" smtClean="0">
                <a:solidFill>
                  <a:srgbClr val="062C98"/>
                </a:solidFill>
              </a:rPr>
              <a:t> Increase their knowledge of many geographic locations by connecting them to historic tsunamis.</a:t>
            </a:r>
          </a:p>
          <a:p>
            <a:pPr marL="0" indent="0">
              <a:spcBef>
                <a:spcPts val="0"/>
              </a:spcBef>
              <a:buFont typeface="Wingdings" pitchFamily="2" charset="2"/>
              <a:buChar char="Ø"/>
            </a:pPr>
            <a:endParaRPr lang="en-US" sz="2400" dirty="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621957" y="292443"/>
            <a:ext cx="7848600" cy="5638800"/>
            <a:chOff x="685800" y="533400"/>
            <a:chExt cx="7759212" cy="5565228"/>
          </a:xfrm>
        </p:grpSpPr>
        <p:pic>
          <p:nvPicPr>
            <p:cNvPr id="4" name="Picture 3" descr="splash_image.jpg"/>
            <p:cNvPicPr>
              <a:picLocks noChangeAspect="1"/>
            </p:cNvPicPr>
            <p:nvPr/>
          </p:nvPicPr>
          <p:blipFill>
            <a:blip r:embed="rId2" cstate="print"/>
            <a:stretch>
              <a:fillRect/>
            </a:stretch>
          </p:blipFill>
          <p:spPr>
            <a:xfrm>
              <a:off x="685800" y="533400"/>
              <a:ext cx="7759212" cy="5565228"/>
            </a:xfrm>
            <a:prstGeom prst="rect">
              <a:avLst/>
            </a:prstGeom>
          </p:spPr>
        </p:pic>
        <p:sp>
          <p:nvSpPr>
            <p:cNvPr id="5" name="TextBox 4"/>
            <p:cNvSpPr txBox="1"/>
            <p:nvPr/>
          </p:nvSpPr>
          <p:spPr>
            <a:xfrm>
              <a:off x="1295400" y="1219200"/>
              <a:ext cx="6705600" cy="1877437"/>
            </a:xfrm>
            <a:prstGeom prst="rect">
              <a:avLst/>
            </a:prstGeom>
            <a:noFill/>
          </p:spPr>
          <p:txBody>
            <a:bodyPr wrap="square" rtlCol="0">
              <a:spAutoFit/>
            </a:bodyPr>
            <a:lstStyle/>
            <a:p>
              <a:r>
                <a:rPr lang="en-US" sz="7200" b="1" dirty="0" smtClean="0"/>
                <a:t>Tsunami Strike!</a:t>
              </a:r>
            </a:p>
            <a:p>
              <a:r>
                <a:rPr lang="en-US" sz="4400" b="1" dirty="0" smtClean="0"/>
                <a:t>Caribbean Edition</a:t>
              </a:r>
              <a:endParaRPr lang="en-US" sz="4400" b="1" dirty="0"/>
            </a:p>
          </p:txBody>
        </p:sp>
        <p:sp>
          <p:nvSpPr>
            <p:cNvPr id="6" name="TextBox 5"/>
            <p:cNvSpPr txBox="1"/>
            <p:nvPr/>
          </p:nvSpPr>
          <p:spPr>
            <a:xfrm>
              <a:off x="3276600" y="5562600"/>
              <a:ext cx="5105400" cy="523220"/>
            </a:xfrm>
            <a:prstGeom prst="rect">
              <a:avLst/>
            </a:prstGeom>
            <a:noFill/>
          </p:spPr>
          <p:txBody>
            <a:bodyPr wrap="square" rtlCol="0">
              <a:spAutoFit/>
            </a:bodyPr>
            <a:lstStyle/>
            <a:p>
              <a:r>
                <a:rPr lang="en-US" sz="2800" b="1" dirty="0" smtClean="0">
                  <a:solidFill>
                    <a:schemeClr val="bg1"/>
                  </a:solidFill>
                  <a:latin typeface="Arial" pitchFamily="34" charset="0"/>
                  <a:cs typeface="Arial" pitchFamily="34" charset="0"/>
                </a:rPr>
                <a:t>NOAA / The COMET Program </a:t>
              </a:r>
              <a:endParaRPr lang="en-US" sz="2800" b="1" dirty="0">
                <a:solidFill>
                  <a:schemeClr val="bg1"/>
                </a:solidFill>
                <a:latin typeface="Arial" pitchFamily="34" charset="0"/>
                <a:cs typeface="Arial" pitchFamily="34" charset="0"/>
              </a:endParaRPr>
            </a:p>
          </p:txBody>
        </p:sp>
      </p:grpSp>
      <p:sp>
        <p:nvSpPr>
          <p:cNvPr id="12" name="TextBox 11"/>
          <p:cNvSpPr txBox="1"/>
          <p:nvPr/>
        </p:nvSpPr>
        <p:spPr>
          <a:xfrm>
            <a:off x="3146067" y="5997714"/>
            <a:ext cx="3241144" cy="707886"/>
          </a:xfrm>
          <a:prstGeom prst="rect">
            <a:avLst/>
          </a:prstGeom>
          <a:noFill/>
        </p:spPr>
        <p:txBody>
          <a:bodyPr wrap="none" rtlCol="0">
            <a:spAutoFit/>
          </a:bodyPr>
          <a:lstStyle/>
          <a:p>
            <a:r>
              <a:rPr lang="en-US" sz="4000" b="1" dirty="0" smtClean="0">
                <a:solidFill>
                  <a:srgbClr val="062C98"/>
                </a:solidFill>
              </a:rPr>
              <a:t>February 2012</a:t>
            </a:r>
            <a:endParaRPr lang="en-US" sz="4000"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0136" y="533400"/>
            <a:ext cx="7543800" cy="646331"/>
          </a:xfrm>
          <a:prstGeom prst="rect">
            <a:avLst/>
          </a:prstGeom>
        </p:spPr>
        <p:txBody>
          <a:bodyPr wrap="square">
            <a:spAutoFit/>
          </a:bodyPr>
          <a:lstStyle/>
          <a:p>
            <a:pPr algn="ctr">
              <a:buNone/>
            </a:pPr>
            <a:r>
              <a:rPr lang="en-US" sz="3600" b="1" dirty="0" smtClean="0">
                <a:solidFill>
                  <a:srgbClr val="062C98"/>
                </a:solidFill>
              </a:rPr>
              <a:t>Tsunami Strike! </a:t>
            </a:r>
            <a:r>
              <a:rPr lang="en-US" b="1" dirty="0" smtClean="0">
                <a:solidFill>
                  <a:srgbClr val="062C98"/>
                </a:solidFill>
              </a:rPr>
              <a:t> </a:t>
            </a:r>
            <a:r>
              <a:rPr lang="en-US" sz="2800" b="1" dirty="0" smtClean="0">
                <a:solidFill>
                  <a:srgbClr val="062C98"/>
                </a:solidFill>
              </a:rPr>
              <a:t>Caribbean Edition </a:t>
            </a:r>
          </a:p>
        </p:txBody>
      </p:sp>
      <p:sp>
        <p:nvSpPr>
          <p:cNvPr id="3" name="Rectangle 2"/>
          <p:cNvSpPr/>
          <p:nvPr/>
        </p:nvSpPr>
        <p:spPr>
          <a:xfrm>
            <a:off x="264944" y="1371600"/>
            <a:ext cx="8610600" cy="4970591"/>
          </a:xfrm>
          <a:prstGeom prst="rect">
            <a:avLst/>
          </a:prstGeom>
        </p:spPr>
        <p:txBody>
          <a:bodyPr wrap="square">
            <a:spAutoFit/>
          </a:bodyPr>
          <a:lstStyle/>
          <a:p>
            <a:r>
              <a:rPr lang="en-US" sz="2800" b="1" u="sng" dirty="0" smtClean="0">
                <a:solidFill>
                  <a:srgbClr val="062C98"/>
                </a:solidFill>
              </a:rPr>
              <a:t>Description</a:t>
            </a:r>
          </a:p>
          <a:p>
            <a:endParaRPr lang="en-US" sz="900" b="1" u="sng" dirty="0" smtClean="0">
              <a:solidFill>
                <a:srgbClr val="062C98"/>
              </a:solidFill>
            </a:endParaRPr>
          </a:p>
          <a:p>
            <a:r>
              <a:rPr lang="en-US" sz="2800" b="1" dirty="0" smtClean="0">
                <a:solidFill>
                  <a:srgbClr val="062C98"/>
                </a:solidFill>
              </a:rPr>
              <a:t>Tsunami Strike! Caribbean Edition offers an interactive learning experience in which learners take on the role of a journalist writing an article for a news magazine. Sixteen multimedia lessons on tsunami science, safety, and history are interwoven within the learning scenario as resources for the article. The material is aimed at </a:t>
            </a:r>
            <a:r>
              <a:rPr lang="en-US" sz="2800" b="1" dirty="0" smtClean="0">
                <a:solidFill>
                  <a:srgbClr val="FF0000"/>
                </a:solidFill>
              </a:rPr>
              <a:t>middle school and high school </a:t>
            </a:r>
            <a:r>
              <a:rPr lang="en-US" sz="2800" b="1" dirty="0" smtClean="0">
                <a:solidFill>
                  <a:srgbClr val="062C98"/>
                </a:solidFill>
              </a:rPr>
              <a:t>but will be useful to a broader audience wishing to learn more about tsunamis in general, and in particular about tsunami risks in the Caribbean. </a:t>
            </a:r>
            <a:endParaRPr lang="en-US" sz="2800"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omm Prep front.png"/>
          <p:cNvPicPr>
            <a:picLocks noChangeAspect="1"/>
          </p:cNvPicPr>
          <p:nvPr/>
        </p:nvPicPr>
        <p:blipFill>
          <a:blip r:embed="rId2" cstate="print"/>
          <a:stretch>
            <a:fillRect/>
          </a:stretch>
        </p:blipFill>
        <p:spPr>
          <a:xfrm>
            <a:off x="329514" y="638890"/>
            <a:ext cx="8461447" cy="5304710"/>
          </a:xfrm>
          <a:prstGeom prst="rect">
            <a:avLst/>
          </a:prstGeom>
        </p:spPr>
      </p:pic>
      <p:sp>
        <p:nvSpPr>
          <p:cNvPr id="6" name="TextBox 5"/>
          <p:cNvSpPr txBox="1"/>
          <p:nvPr/>
        </p:nvSpPr>
        <p:spPr>
          <a:xfrm>
            <a:off x="2945028" y="5973000"/>
            <a:ext cx="3526928" cy="707886"/>
          </a:xfrm>
          <a:prstGeom prst="rect">
            <a:avLst/>
          </a:prstGeom>
          <a:noFill/>
        </p:spPr>
        <p:txBody>
          <a:bodyPr wrap="none" rtlCol="0">
            <a:spAutoFit/>
          </a:bodyPr>
          <a:lstStyle/>
          <a:p>
            <a:r>
              <a:rPr lang="en-US" sz="4000" b="1" dirty="0" smtClean="0">
                <a:solidFill>
                  <a:srgbClr val="062C98"/>
                </a:solidFill>
              </a:rPr>
              <a:t>December 2011</a:t>
            </a:r>
            <a:endParaRPr lang="en-US" sz="4000"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655638"/>
            <a:ext cx="8229600" cy="1096962"/>
          </a:xfrm>
        </p:spPr>
        <p:txBody>
          <a:bodyPr>
            <a:normAutofit fontScale="90000"/>
          </a:bodyPr>
          <a:lstStyle/>
          <a:p>
            <a:r>
              <a:rPr lang="en-US" b="1" dirty="0" smtClean="0">
                <a:solidFill>
                  <a:srgbClr val="062C98"/>
                </a:solidFill>
              </a:rPr>
              <a:t>Community Tsunami Preparedness  </a:t>
            </a:r>
            <a:br>
              <a:rPr lang="en-US" b="1" dirty="0" smtClean="0">
                <a:solidFill>
                  <a:srgbClr val="062C98"/>
                </a:solidFill>
              </a:rPr>
            </a:br>
            <a:r>
              <a:rPr lang="en-US" sz="3100" b="1" dirty="0" smtClean="0">
                <a:solidFill>
                  <a:srgbClr val="062C98"/>
                </a:solidFill>
              </a:rPr>
              <a:t>(2</a:t>
            </a:r>
            <a:r>
              <a:rPr lang="en-US" sz="3100" b="1" baseline="30000" dirty="0" smtClean="0">
                <a:solidFill>
                  <a:srgbClr val="062C98"/>
                </a:solidFill>
              </a:rPr>
              <a:t>nd</a:t>
            </a:r>
            <a:r>
              <a:rPr lang="en-US" sz="3100" b="1" dirty="0" smtClean="0">
                <a:solidFill>
                  <a:srgbClr val="062C98"/>
                </a:solidFill>
              </a:rPr>
              <a:t> Edition)</a:t>
            </a:r>
            <a:endParaRPr lang="en-US" sz="3100" b="1" dirty="0"/>
          </a:p>
        </p:txBody>
      </p:sp>
      <p:sp>
        <p:nvSpPr>
          <p:cNvPr id="7" name="Content Placeholder 6"/>
          <p:cNvSpPr>
            <a:spLocks noGrp="1"/>
          </p:cNvSpPr>
          <p:nvPr>
            <p:ph idx="1"/>
          </p:nvPr>
        </p:nvSpPr>
        <p:spPr>
          <a:xfrm>
            <a:off x="457200" y="2408237"/>
            <a:ext cx="8229600" cy="4525963"/>
          </a:xfrm>
        </p:spPr>
        <p:txBody>
          <a:bodyPr/>
          <a:lstStyle/>
          <a:p>
            <a:pPr>
              <a:buFont typeface="Wingdings" pitchFamily="2" charset="2"/>
              <a:buChar char="Ø"/>
            </a:pPr>
            <a:r>
              <a:rPr lang="en-US" b="1" dirty="0" smtClean="0">
                <a:solidFill>
                  <a:srgbClr val="062C98"/>
                </a:solidFill>
              </a:rPr>
              <a:t>  1</a:t>
            </a:r>
            <a:r>
              <a:rPr lang="en-US" b="1" baseline="30000" dirty="0" smtClean="0">
                <a:solidFill>
                  <a:srgbClr val="062C98"/>
                </a:solidFill>
              </a:rPr>
              <a:t>st</a:t>
            </a:r>
            <a:r>
              <a:rPr lang="en-US" b="1" dirty="0" smtClean="0">
                <a:solidFill>
                  <a:srgbClr val="062C98"/>
                </a:solidFill>
              </a:rPr>
              <a:t> Edition completed in summer 2011</a:t>
            </a:r>
          </a:p>
          <a:p>
            <a:pPr lvl="2"/>
            <a:r>
              <a:rPr lang="en-US" sz="3200" b="1" dirty="0" smtClean="0">
                <a:solidFill>
                  <a:srgbClr val="062C98"/>
                </a:solidFill>
              </a:rPr>
              <a:t>funded through MES</a:t>
            </a:r>
          </a:p>
          <a:p>
            <a:pPr lvl="2"/>
            <a:endParaRPr lang="en-US" sz="3200" dirty="0">
              <a:solidFill>
                <a:srgbClr val="062C98"/>
              </a:solidFill>
            </a:endParaRPr>
          </a:p>
          <a:p>
            <a:pPr>
              <a:buFont typeface="Wingdings" pitchFamily="2" charset="2"/>
              <a:buChar char="Ø"/>
            </a:pPr>
            <a:r>
              <a:rPr lang="en-US" sz="4000" dirty="0" smtClean="0">
                <a:solidFill>
                  <a:srgbClr val="062C98"/>
                </a:solidFill>
              </a:rPr>
              <a:t>  </a:t>
            </a:r>
            <a:r>
              <a:rPr lang="en-US" b="1" dirty="0" smtClean="0">
                <a:solidFill>
                  <a:srgbClr val="062C98"/>
                </a:solidFill>
              </a:rPr>
              <a:t>2</a:t>
            </a:r>
            <a:r>
              <a:rPr lang="en-US" b="1" baseline="30000" dirty="0" smtClean="0">
                <a:solidFill>
                  <a:srgbClr val="062C98"/>
                </a:solidFill>
              </a:rPr>
              <a:t>nd</a:t>
            </a:r>
            <a:r>
              <a:rPr lang="en-US" b="1" dirty="0" smtClean="0">
                <a:solidFill>
                  <a:srgbClr val="062C98"/>
                </a:solidFill>
              </a:rPr>
              <a:t> Edition completed in Dec 2011</a:t>
            </a:r>
          </a:p>
          <a:p>
            <a:pPr lvl="2"/>
            <a:r>
              <a:rPr lang="en-US" b="1" dirty="0" smtClean="0">
                <a:solidFill>
                  <a:srgbClr val="062C98"/>
                </a:solidFill>
              </a:rPr>
              <a:t> </a:t>
            </a:r>
            <a:r>
              <a:rPr lang="en-US" sz="3200" b="1" dirty="0" smtClean="0">
                <a:solidFill>
                  <a:srgbClr val="062C98"/>
                </a:solidFill>
              </a:rPr>
              <a:t>added Atlantic Ocean and GOM </a:t>
            </a:r>
            <a:endParaRPr lang="en-US" sz="3200"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686800" cy="6172200"/>
          </a:xfrm>
        </p:spPr>
        <p:txBody>
          <a:bodyPr>
            <a:normAutofit/>
          </a:bodyPr>
          <a:lstStyle/>
          <a:p>
            <a:pPr marL="0" indent="0" algn="ctr">
              <a:spcBef>
                <a:spcPts val="0"/>
              </a:spcBef>
              <a:buNone/>
            </a:pPr>
            <a:r>
              <a:rPr lang="en-US" sz="2600" b="1" dirty="0" smtClean="0">
                <a:solidFill>
                  <a:srgbClr val="062C98"/>
                </a:solidFill>
              </a:rPr>
              <a:t>Community Tsunami Preparedness  </a:t>
            </a:r>
            <a:r>
              <a:rPr lang="en-US" sz="1800" b="1" dirty="0" smtClean="0">
                <a:solidFill>
                  <a:srgbClr val="062C98"/>
                </a:solidFill>
              </a:rPr>
              <a:t>2</a:t>
            </a:r>
            <a:r>
              <a:rPr lang="en-US" sz="1800" b="1" baseline="30000" dirty="0" smtClean="0">
                <a:solidFill>
                  <a:srgbClr val="062C98"/>
                </a:solidFill>
              </a:rPr>
              <a:t>nd</a:t>
            </a:r>
            <a:r>
              <a:rPr lang="en-US" sz="1800" b="1" dirty="0" smtClean="0">
                <a:solidFill>
                  <a:srgbClr val="062C98"/>
                </a:solidFill>
              </a:rPr>
              <a:t> Edition</a:t>
            </a:r>
            <a:endParaRPr lang="en-US" sz="2600" b="1" dirty="0" smtClean="0">
              <a:solidFill>
                <a:srgbClr val="062C98"/>
              </a:solidFill>
            </a:endParaRPr>
          </a:p>
          <a:p>
            <a:pPr marL="0" indent="0">
              <a:spcBef>
                <a:spcPts val="0"/>
              </a:spcBef>
              <a:buNone/>
            </a:pPr>
            <a:endParaRPr lang="en-US" sz="1600" b="1" dirty="0">
              <a:solidFill>
                <a:srgbClr val="062C98"/>
              </a:solidFill>
            </a:endParaRPr>
          </a:p>
          <a:p>
            <a:pPr marL="0" indent="0">
              <a:spcBef>
                <a:spcPts val="0"/>
              </a:spcBef>
              <a:buNone/>
            </a:pPr>
            <a:r>
              <a:rPr lang="en-US" sz="2600" b="1" dirty="0" smtClean="0">
                <a:solidFill>
                  <a:srgbClr val="062C98"/>
                </a:solidFill>
              </a:rPr>
              <a:t>Designed to help emergency managers prepare their communities for tsunamis. </a:t>
            </a:r>
          </a:p>
          <a:p>
            <a:pPr>
              <a:buNone/>
            </a:pPr>
            <a:r>
              <a:rPr lang="en-US" sz="2600" b="1" u="sng" dirty="0" smtClean="0">
                <a:solidFill>
                  <a:srgbClr val="062C98"/>
                </a:solidFill>
              </a:rPr>
              <a:t>Lessons include </a:t>
            </a:r>
          </a:p>
          <a:p>
            <a:pPr lvl="0">
              <a:buFont typeface="Wingdings" pitchFamily="2" charset="2"/>
              <a:buChar char="Ø"/>
            </a:pPr>
            <a:r>
              <a:rPr lang="en-US" sz="2600" b="1" dirty="0" smtClean="0">
                <a:solidFill>
                  <a:srgbClr val="062C98"/>
                </a:solidFill>
              </a:rPr>
              <a:t>Basic </a:t>
            </a:r>
            <a:r>
              <a:rPr lang="en-US" sz="2600" b="1" dirty="0">
                <a:solidFill>
                  <a:srgbClr val="062C98"/>
                </a:solidFill>
              </a:rPr>
              <a:t>tsunami </a:t>
            </a:r>
            <a:r>
              <a:rPr lang="en-US" sz="2600" b="1" dirty="0" smtClean="0">
                <a:solidFill>
                  <a:srgbClr val="062C98"/>
                </a:solidFill>
              </a:rPr>
              <a:t>science </a:t>
            </a:r>
            <a:endParaRPr lang="en-US" sz="2600" b="1" dirty="0">
              <a:solidFill>
                <a:srgbClr val="062C98"/>
              </a:solidFill>
            </a:endParaRPr>
          </a:p>
          <a:p>
            <a:pPr lvl="0">
              <a:buFont typeface="Wingdings" pitchFamily="2" charset="2"/>
              <a:buChar char="Ø"/>
            </a:pPr>
            <a:r>
              <a:rPr lang="en-US" sz="2600" b="1" dirty="0" smtClean="0">
                <a:solidFill>
                  <a:srgbClr val="062C98"/>
                </a:solidFill>
              </a:rPr>
              <a:t>Hazards </a:t>
            </a:r>
            <a:r>
              <a:rPr lang="en-US" sz="2600" b="1" dirty="0">
                <a:solidFill>
                  <a:srgbClr val="062C98"/>
                </a:solidFill>
              </a:rPr>
              <a:t>produced by tsunamis </a:t>
            </a:r>
          </a:p>
          <a:p>
            <a:pPr lvl="0">
              <a:buFont typeface="Wingdings" pitchFamily="2" charset="2"/>
              <a:buChar char="Ø"/>
            </a:pPr>
            <a:r>
              <a:rPr lang="en-US" sz="2600" b="1" dirty="0" smtClean="0">
                <a:solidFill>
                  <a:srgbClr val="062C98"/>
                </a:solidFill>
              </a:rPr>
              <a:t>The </a:t>
            </a:r>
            <a:r>
              <a:rPr lang="en-US" sz="2600" b="1" dirty="0">
                <a:solidFill>
                  <a:srgbClr val="062C98"/>
                </a:solidFill>
              </a:rPr>
              <a:t>tsunami warning system </a:t>
            </a:r>
          </a:p>
          <a:p>
            <a:pPr lvl="0">
              <a:buFont typeface="Wingdings" pitchFamily="2" charset="2"/>
              <a:buChar char="Ø"/>
            </a:pPr>
            <a:r>
              <a:rPr lang="en-US" sz="2600" b="1" dirty="0" smtClean="0">
                <a:solidFill>
                  <a:srgbClr val="062C98"/>
                </a:solidFill>
              </a:rPr>
              <a:t>The </a:t>
            </a:r>
            <a:r>
              <a:rPr lang="en-US" sz="2600" b="1" dirty="0">
                <a:solidFill>
                  <a:srgbClr val="062C98"/>
                </a:solidFill>
              </a:rPr>
              <a:t>importance of public education activities </a:t>
            </a:r>
          </a:p>
          <a:p>
            <a:pPr lvl="0">
              <a:buFont typeface="Wingdings" pitchFamily="2" charset="2"/>
              <a:buChar char="Ø"/>
            </a:pPr>
            <a:r>
              <a:rPr lang="en-US" sz="2600" b="1" dirty="0" smtClean="0">
                <a:solidFill>
                  <a:srgbClr val="062C98"/>
                </a:solidFill>
              </a:rPr>
              <a:t>How </a:t>
            </a:r>
            <a:r>
              <a:rPr lang="en-US" sz="2600" b="1" dirty="0">
                <a:solidFill>
                  <a:srgbClr val="062C98"/>
                </a:solidFill>
              </a:rPr>
              <a:t>to craft good emergency messages</a:t>
            </a:r>
          </a:p>
          <a:p>
            <a:pPr lvl="0">
              <a:buFont typeface="Wingdings" pitchFamily="2" charset="2"/>
              <a:buChar char="Ø"/>
            </a:pPr>
            <a:r>
              <a:rPr lang="en-US" sz="2600" b="1" dirty="0" smtClean="0">
                <a:solidFill>
                  <a:srgbClr val="062C98"/>
                </a:solidFill>
              </a:rPr>
              <a:t>Develop </a:t>
            </a:r>
            <a:r>
              <a:rPr lang="en-US" sz="2600" b="1" dirty="0">
                <a:solidFill>
                  <a:srgbClr val="062C98"/>
                </a:solidFill>
              </a:rPr>
              <a:t>tsunami response plans</a:t>
            </a:r>
          </a:p>
          <a:p>
            <a:pPr lvl="0">
              <a:buFont typeface="Wingdings" pitchFamily="2" charset="2"/>
              <a:buChar char="Ø"/>
            </a:pPr>
            <a:r>
              <a:rPr lang="en-US" sz="2600" b="1" dirty="0">
                <a:solidFill>
                  <a:srgbClr val="062C98"/>
                </a:solidFill>
              </a:rPr>
              <a:t>The module also contains links to extensive Reference and Resources</a:t>
            </a:r>
          </a:p>
          <a:p>
            <a:pPr>
              <a:buFont typeface="Wingdings" pitchFamily="2" charset="2"/>
              <a:buChar char="Ø"/>
            </a:pPr>
            <a:endParaRPr lang="en-US"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382000" cy="6400800"/>
          </a:xfrm>
        </p:spPr>
        <p:txBody>
          <a:bodyPr>
            <a:normAutofit/>
          </a:bodyPr>
          <a:lstStyle/>
          <a:p>
            <a:pPr algn="ctr">
              <a:buNone/>
            </a:pPr>
            <a:r>
              <a:rPr lang="en-US" sz="2600" b="1" u="sng" dirty="0" smtClean="0">
                <a:solidFill>
                  <a:srgbClr val="062C98"/>
                </a:solidFill>
              </a:rPr>
              <a:t>Community Tsunami Preparedness  </a:t>
            </a:r>
            <a:r>
              <a:rPr lang="en-US" sz="1800" b="1" u="sng" dirty="0" smtClean="0">
                <a:solidFill>
                  <a:srgbClr val="062C98"/>
                </a:solidFill>
              </a:rPr>
              <a:t>2</a:t>
            </a:r>
            <a:r>
              <a:rPr lang="en-US" sz="1800" b="1" u="sng" baseline="30000" dirty="0" smtClean="0">
                <a:solidFill>
                  <a:srgbClr val="062C98"/>
                </a:solidFill>
              </a:rPr>
              <a:t>nd</a:t>
            </a:r>
            <a:r>
              <a:rPr lang="en-US" sz="1800" b="1" u="sng" dirty="0" smtClean="0">
                <a:solidFill>
                  <a:srgbClr val="062C98"/>
                </a:solidFill>
              </a:rPr>
              <a:t> Edition</a:t>
            </a:r>
            <a:endParaRPr lang="en-US" sz="2600" b="1" u="sng" dirty="0" smtClean="0">
              <a:solidFill>
                <a:srgbClr val="062C98"/>
              </a:solidFill>
            </a:endParaRPr>
          </a:p>
          <a:p>
            <a:pPr>
              <a:buNone/>
            </a:pPr>
            <a:endParaRPr lang="en-US" sz="1200" b="1" u="sng" dirty="0">
              <a:solidFill>
                <a:srgbClr val="062C98"/>
              </a:solidFill>
            </a:endParaRPr>
          </a:p>
          <a:p>
            <a:pPr>
              <a:buNone/>
            </a:pPr>
            <a:r>
              <a:rPr lang="en-US" sz="2600" b="1" u="sng" dirty="0" smtClean="0">
                <a:solidFill>
                  <a:srgbClr val="062C98"/>
                </a:solidFill>
              </a:rPr>
              <a:t>OBJECTIVES:</a:t>
            </a:r>
          </a:p>
          <a:p>
            <a:pPr>
              <a:buNone/>
            </a:pPr>
            <a:endParaRPr lang="en-US" sz="900" b="1" dirty="0">
              <a:solidFill>
                <a:srgbClr val="062C98"/>
              </a:solidFill>
            </a:endParaRPr>
          </a:p>
          <a:p>
            <a:pPr>
              <a:buFont typeface="Wingdings" pitchFamily="2" charset="2"/>
              <a:buChar char="Ø"/>
            </a:pPr>
            <a:r>
              <a:rPr lang="en-US" sz="2600" b="1" dirty="0">
                <a:solidFill>
                  <a:srgbClr val="062C98"/>
                </a:solidFill>
              </a:rPr>
              <a:t>Explain the causes of tsunamis, how the wave propagates through the ocean, and why wave height increases as it approaches the coast</a:t>
            </a:r>
          </a:p>
          <a:p>
            <a:pPr>
              <a:buFont typeface="Wingdings" pitchFamily="2" charset="2"/>
              <a:buChar char="Ø"/>
            </a:pPr>
            <a:r>
              <a:rPr lang="en-US" sz="2600" b="1" dirty="0">
                <a:solidFill>
                  <a:srgbClr val="062C98"/>
                </a:solidFill>
              </a:rPr>
              <a:t>Describe the factors that influence coastal inundation</a:t>
            </a:r>
          </a:p>
          <a:p>
            <a:pPr>
              <a:buFont typeface="Wingdings" pitchFamily="2" charset="2"/>
              <a:buChar char="Ø"/>
            </a:pPr>
            <a:r>
              <a:rPr lang="en-US" sz="2600" b="1" dirty="0">
                <a:solidFill>
                  <a:srgbClr val="062C98"/>
                </a:solidFill>
              </a:rPr>
              <a:t>Discuss the hazards associated with tsunamis</a:t>
            </a:r>
          </a:p>
          <a:p>
            <a:pPr>
              <a:buFont typeface="Wingdings" pitchFamily="2" charset="2"/>
              <a:buChar char="Ø"/>
            </a:pPr>
            <a:r>
              <a:rPr lang="en-US" sz="2600" b="1" dirty="0">
                <a:solidFill>
                  <a:srgbClr val="062C98"/>
                </a:solidFill>
              </a:rPr>
              <a:t>Assess community risk </a:t>
            </a:r>
          </a:p>
          <a:p>
            <a:pPr>
              <a:buFont typeface="Wingdings" pitchFamily="2" charset="2"/>
              <a:buChar char="Ø"/>
            </a:pPr>
            <a:r>
              <a:rPr lang="en-US" sz="2600" b="1" dirty="0">
                <a:solidFill>
                  <a:srgbClr val="062C98"/>
                </a:solidFill>
              </a:rPr>
              <a:t>Identify the appropriate action to take for each type of forecast product </a:t>
            </a:r>
          </a:p>
          <a:p>
            <a:pPr>
              <a:buFont typeface="Wingdings" pitchFamily="2" charset="2"/>
              <a:buChar char="Ø"/>
            </a:pPr>
            <a:r>
              <a:rPr lang="en-US" sz="2600" b="1" dirty="0">
                <a:solidFill>
                  <a:srgbClr val="062C98"/>
                </a:solidFill>
              </a:rPr>
              <a:t>Describe the components of an effective tsunami response plan that encompasses hazard mitigation strategies and disaster management tactics</a:t>
            </a:r>
          </a:p>
          <a:p>
            <a:pPr>
              <a:buFont typeface="Wingdings" pitchFamily="2" charset="2"/>
              <a:buChar char="Ø"/>
            </a:pPr>
            <a:endParaRPr lang="en-US" sz="2600"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noGrp="1"/>
          </p:cNvSpPr>
          <p:nvPr>
            <p:ph type="title"/>
          </p:nvPr>
        </p:nvSpPr>
        <p:spPr>
          <a:xfrm>
            <a:off x="573052" y="4256713"/>
            <a:ext cx="7981479" cy="830997"/>
          </a:xfrm>
          <a:prstGeom prst="rect">
            <a:avLst/>
          </a:prstGeom>
          <a:noFill/>
        </p:spPr>
        <p:txBody>
          <a:bodyPr wrap="none" rtlCol="0">
            <a:spAutoFit/>
          </a:bodyPr>
          <a:lstStyle/>
          <a:p>
            <a:pPr algn="ctr"/>
            <a:r>
              <a:rPr lang="en-US" sz="4800" b="1" dirty="0" smtClean="0">
                <a:solidFill>
                  <a:srgbClr val="062C98"/>
                </a:solidFill>
              </a:rPr>
              <a:t>https://www.meted.ucar.edu/</a:t>
            </a:r>
            <a:endParaRPr lang="en-US" sz="4800" b="1" dirty="0">
              <a:solidFill>
                <a:srgbClr val="062C98"/>
              </a:solidFill>
            </a:endParaRPr>
          </a:p>
        </p:txBody>
      </p:sp>
      <p:pic>
        <p:nvPicPr>
          <p:cNvPr id="5" name="Content Placeholder 4" descr="metedlogo.jpg"/>
          <p:cNvPicPr>
            <a:picLocks noGrp="1" noChangeAspect="1"/>
          </p:cNvPicPr>
          <p:nvPr>
            <p:ph idx="1"/>
          </p:nvPr>
        </p:nvPicPr>
        <p:blipFill>
          <a:blip r:embed="rId2" cstate="print"/>
          <a:stretch>
            <a:fillRect/>
          </a:stretch>
        </p:blipFill>
        <p:spPr>
          <a:xfrm>
            <a:off x="1702188" y="1600200"/>
            <a:ext cx="5644499" cy="169941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tEd Hm.png"/>
          <p:cNvPicPr>
            <a:picLocks noChangeAspect="1"/>
          </p:cNvPicPr>
          <p:nvPr/>
        </p:nvPicPr>
        <p:blipFill>
          <a:blip r:embed="rId2" cstate="print"/>
          <a:stretch>
            <a:fillRect/>
          </a:stretch>
        </p:blipFill>
        <p:spPr>
          <a:xfrm>
            <a:off x="302742" y="776415"/>
            <a:ext cx="8524686" cy="4730240"/>
          </a:xfrm>
          <a:prstGeom prst="rect">
            <a:avLst/>
          </a:prstGeom>
        </p:spPr>
      </p:pic>
      <p:sp>
        <p:nvSpPr>
          <p:cNvPr id="5" name="TextBox 4"/>
          <p:cNvSpPr txBox="1"/>
          <p:nvPr/>
        </p:nvSpPr>
        <p:spPr>
          <a:xfrm>
            <a:off x="1549845" y="5844744"/>
            <a:ext cx="6039988" cy="646331"/>
          </a:xfrm>
          <a:prstGeom prst="rect">
            <a:avLst/>
          </a:prstGeom>
          <a:noFill/>
        </p:spPr>
        <p:txBody>
          <a:bodyPr wrap="none" rtlCol="0">
            <a:spAutoFit/>
          </a:bodyPr>
          <a:lstStyle/>
          <a:p>
            <a:pPr algn="ctr"/>
            <a:r>
              <a:rPr lang="en-US" sz="3600" b="1" dirty="0" smtClean="0">
                <a:solidFill>
                  <a:srgbClr val="062C98"/>
                </a:solidFill>
              </a:rPr>
              <a:t>https://www.meted.ucar.edu/</a:t>
            </a:r>
            <a:endParaRPr lang="en-US" sz="3600"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tEd Mods.png"/>
          <p:cNvPicPr>
            <a:picLocks noChangeAspect="1"/>
          </p:cNvPicPr>
          <p:nvPr/>
        </p:nvPicPr>
        <p:blipFill>
          <a:blip r:embed="rId2" cstate="print"/>
          <a:stretch>
            <a:fillRect/>
          </a:stretch>
        </p:blipFill>
        <p:spPr>
          <a:xfrm>
            <a:off x="366585" y="574587"/>
            <a:ext cx="8418518" cy="5169930"/>
          </a:xfrm>
          <a:prstGeom prst="rect">
            <a:avLst/>
          </a:prstGeom>
        </p:spPr>
      </p:pic>
      <p:sp>
        <p:nvSpPr>
          <p:cNvPr id="5" name="TextBox 4"/>
          <p:cNvSpPr txBox="1"/>
          <p:nvPr/>
        </p:nvSpPr>
        <p:spPr>
          <a:xfrm>
            <a:off x="1577467" y="5900346"/>
            <a:ext cx="5985549" cy="707886"/>
          </a:xfrm>
          <a:prstGeom prst="rect">
            <a:avLst/>
          </a:prstGeom>
          <a:noFill/>
        </p:spPr>
        <p:txBody>
          <a:bodyPr wrap="none" rtlCol="0">
            <a:spAutoFit/>
          </a:bodyPr>
          <a:lstStyle/>
          <a:p>
            <a:pPr algn="ctr"/>
            <a:r>
              <a:rPr lang="en-US" sz="4000" b="1" dirty="0" smtClean="0">
                <a:solidFill>
                  <a:srgbClr val="062C98"/>
                </a:solidFill>
              </a:rPr>
              <a:t>Multiple Tsunami  Modules</a:t>
            </a:r>
            <a:endParaRPr lang="en-US" sz="4000"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su WS Front.png"/>
          <p:cNvPicPr>
            <a:picLocks noGrp="1" noChangeAspect="1"/>
          </p:cNvPicPr>
          <p:nvPr>
            <p:ph idx="1"/>
          </p:nvPr>
        </p:nvPicPr>
        <p:blipFill>
          <a:blip r:embed="rId2" cstate="print"/>
          <a:stretch>
            <a:fillRect/>
          </a:stretch>
        </p:blipFill>
        <p:spPr>
          <a:xfrm>
            <a:off x="537516" y="671376"/>
            <a:ext cx="8046720" cy="5029200"/>
          </a:xfrm>
          <a:prstGeom prst="rect">
            <a:avLst/>
          </a:prstGeom>
        </p:spPr>
      </p:pic>
      <p:sp>
        <p:nvSpPr>
          <p:cNvPr id="5" name="TextBox 4"/>
          <p:cNvSpPr txBox="1"/>
          <p:nvPr/>
        </p:nvSpPr>
        <p:spPr>
          <a:xfrm>
            <a:off x="3041808" y="5974488"/>
            <a:ext cx="3065070" cy="707886"/>
          </a:xfrm>
          <a:prstGeom prst="rect">
            <a:avLst/>
          </a:prstGeom>
          <a:noFill/>
        </p:spPr>
        <p:txBody>
          <a:bodyPr wrap="none" rtlCol="0">
            <a:spAutoFit/>
          </a:bodyPr>
          <a:lstStyle/>
          <a:p>
            <a:r>
              <a:rPr lang="en-US" sz="4000" b="1" dirty="0" smtClean="0">
                <a:solidFill>
                  <a:srgbClr val="062C98"/>
                </a:solidFill>
              </a:rPr>
              <a:t>October 2010</a:t>
            </a:r>
            <a:endParaRPr lang="en-US" sz="4000"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457200"/>
            <a:ext cx="8991600" cy="6001643"/>
          </a:xfrm>
          <a:prstGeom prst="rect">
            <a:avLst/>
          </a:prstGeom>
          <a:noFill/>
        </p:spPr>
        <p:txBody>
          <a:bodyPr wrap="square" rtlCol="0">
            <a:spAutoFit/>
          </a:bodyPr>
          <a:lstStyle/>
          <a:p>
            <a:pPr algn="ctr"/>
            <a:r>
              <a:rPr lang="en-US" sz="3600" b="1" dirty="0" smtClean="0">
                <a:solidFill>
                  <a:srgbClr val="062C98"/>
                </a:solidFill>
              </a:rPr>
              <a:t>Tsunami Warning Systems</a:t>
            </a:r>
          </a:p>
          <a:p>
            <a:pPr marL="457200" indent="-457200"/>
            <a:r>
              <a:rPr lang="en-US" sz="2400" b="1" dirty="0" smtClean="0">
                <a:solidFill>
                  <a:srgbClr val="062C98"/>
                </a:solidFill>
              </a:rPr>
              <a:t>  </a:t>
            </a:r>
            <a:r>
              <a:rPr lang="en-US" sz="2400" b="1" u="sng" dirty="0" smtClean="0">
                <a:solidFill>
                  <a:srgbClr val="062C98"/>
                </a:solidFill>
              </a:rPr>
              <a:t>Description</a:t>
            </a:r>
            <a:endParaRPr lang="en-US" sz="2400" b="1" dirty="0" smtClean="0">
              <a:solidFill>
                <a:srgbClr val="062C98"/>
              </a:solidFill>
            </a:endParaRPr>
          </a:p>
          <a:p>
            <a:pPr marL="457200" indent="-457200"/>
            <a:endParaRPr lang="en-US" sz="2400" b="1" dirty="0" smtClean="0">
              <a:solidFill>
                <a:srgbClr val="062C98"/>
              </a:solidFill>
            </a:endParaRPr>
          </a:p>
          <a:p>
            <a:pPr>
              <a:buFont typeface="Arial" pitchFamily="34" charset="0"/>
              <a:buChar char="•"/>
            </a:pPr>
            <a:r>
              <a:rPr lang="en-US" sz="2400" b="1" dirty="0" smtClean="0">
                <a:solidFill>
                  <a:srgbClr val="062C98"/>
                </a:solidFill>
              </a:rPr>
              <a:t>  Describes </a:t>
            </a:r>
            <a:r>
              <a:rPr lang="en-US" sz="2400" b="1" dirty="0">
                <a:solidFill>
                  <a:srgbClr val="062C98"/>
                </a:solidFill>
              </a:rPr>
              <a:t>the processes involved in anticipating, detecting, and warning for a </a:t>
            </a:r>
            <a:r>
              <a:rPr lang="en-US" sz="2400" b="1" dirty="0" smtClean="0">
                <a:solidFill>
                  <a:srgbClr val="062C98"/>
                </a:solidFill>
              </a:rPr>
              <a:t>tsunamis</a:t>
            </a:r>
          </a:p>
          <a:p>
            <a:endParaRPr lang="en-US" sz="900" b="1" dirty="0" smtClean="0">
              <a:solidFill>
                <a:srgbClr val="062C98"/>
              </a:solidFill>
            </a:endParaRPr>
          </a:p>
          <a:p>
            <a:pPr>
              <a:buFont typeface="Arial" pitchFamily="34" charset="0"/>
              <a:buChar char="•"/>
            </a:pPr>
            <a:r>
              <a:rPr lang="en-US" sz="2400" b="1" dirty="0" smtClean="0">
                <a:solidFill>
                  <a:srgbClr val="062C98"/>
                </a:solidFill>
              </a:rPr>
              <a:t>  A </a:t>
            </a:r>
            <a:r>
              <a:rPr lang="en-US" sz="2400" b="1" dirty="0">
                <a:solidFill>
                  <a:srgbClr val="062C98"/>
                </a:solidFill>
              </a:rPr>
              <a:t>simulated event and past tsunami occurrences are used to highlight warning system processes for determining the tsunami threat based on seismic and sea level data and tsunami forecast models</a:t>
            </a:r>
            <a:r>
              <a:rPr lang="en-US" sz="2400" b="1" dirty="0" smtClean="0">
                <a:solidFill>
                  <a:srgbClr val="062C98"/>
                </a:solidFill>
              </a:rPr>
              <a:t>. </a:t>
            </a:r>
            <a:endParaRPr lang="en-US" sz="900" b="1" dirty="0" smtClean="0">
              <a:solidFill>
                <a:srgbClr val="062C98"/>
              </a:solidFill>
            </a:endParaRPr>
          </a:p>
          <a:p>
            <a:endParaRPr lang="en-US" sz="900" b="1" dirty="0" smtClean="0">
              <a:solidFill>
                <a:srgbClr val="062C98"/>
              </a:solidFill>
            </a:endParaRPr>
          </a:p>
          <a:p>
            <a:pPr>
              <a:buFont typeface="Arial" pitchFamily="34" charset="0"/>
              <a:buChar char="•"/>
            </a:pPr>
            <a:r>
              <a:rPr lang="en-US" sz="2400" b="1" dirty="0" smtClean="0">
                <a:solidFill>
                  <a:srgbClr val="062C98"/>
                </a:solidFill>
              </a:rPr>
              <a:t>  Message </a:t>
            </a:r>
            <a:r>
              <a:rPr lang="en-US" sz="2400" b="1" dirty="0">
                <a:solidFill>
                  <a:srgbClr val="062C98"/>
                </a:solidFill>
              </a:rPr>
              <a:t>communication and local response </a:t>
            </a:r>
            <a:r>
              <a:rPr lang="en-US" sz="2400" b="1" dirty="0" smtClean="0">
                <a:solidFill>
                  <a:srgbClr val="062C98"/>
                </a:solidFill>
              </a:rPr>
              <a:t>are addressed </a:t>
            </a:r>
            <a:r>
              <a:rPr lang="en-US" sz="2400" b="1" dirty="0">
                <a:solidFill>
                  <a:srgbClr val="062C98"/>
                </a:solidFill>
              </a:rPr>
              <a:t>as final components of any warning system. </a:t>
            </a:r>
            <a:endParaRPr lang="en-US" sz="2400" b="1" dirty="0" smtClean="0">
              <a:solidFill>
                <a:srgbClr val="062C98"/>
              </a:solidFill>
            </a:endParaRPr>
          </a:p>
          <a:p>
            <a:endParaRPr lang="en-US" sz="900" b="1" dirty="0" smtClean="0">
              <a:solidFill>
                <a:srgbClr val="062C98"/>
              </a:solidFill>
            </a:endParaRPr>
          </a:p>
          <a:p>
            <a:pPr>
              <a:buFont typeface="Arial" pitchFamily="34" charset="0"/>
              <a:buChar char="•"/>
            </a:pPr>
            <a:r>
              <a:rPr lang="en-US" sz="2400" b="1" dirty="0" smtClean="0">
                <a:solidFill>
                  <a:srgbClr val="062C98"/>
                </a:solidFill>
              </a:rPr>
              <a:t>  Intended </a:t>
            </a:r>
            <a:r>
              <a:rPr lang="en-US" sz="2400" b="1" dirty="0">
                <a:solidFill>
                  <a:srgbClr val="062C98"/>
                </a:solidFill>
              </a:rPr>
              <a:t>for Weather Forecast Office staff and </a:t>
            </a:r>
            <a:r>
              <a:rPr lang="en-US" sz="2400" b="1" dirty="0" smtClean="0">
                <a:solidFill>
                  <a:srgbClr val="062C98"/>
                </a:solidFill>
              </a:rPr>
              <a:t>EM’s.</a:t>
            </a:r>
          </a:p>
          <a:p>
            <a:endParaRPr lang="en-US" sz="900" b="1" dirty="0" smtClean="0">
              <a:solidFill>
                <a:srgbClr val="062C98"/>
              </a:solidFill>
            </a:endParaRPr>
          </a:p>
          <a:p>
            <a:pPr>
              <a:buFont typeface="Arial" pitchFamily="34" charset="0"/>
              <a:buChar char="•"/>
            </a:pPr>
            <a:r>
              <a:rPr lang="en-US" sz="2400" b="1" dirty="0" smtClean="0">
                <a:solidFill>
                  <a:srgbClr val="062C98"/>
                </a:solidFill>
              </a:rPr>
              <a:t>  Benefits </a:t>
            </a:r>
            <a:r>
              <a:rPr lang="en-US" sz="2400" b="1" dirty="0">
                <a:solidFill>
                  <a:srgbClr val="062C98"/>
                </a:solidFill>
              </a:rPr>
              <a:t>anyone wanting to learn more about the components of tsunami warning systems. </a:t>
            </a:r>
            <a:endParaRPr lang="en-US"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126518"/>
            <a:ext cx="7772400" cy="4524315"/>
          </a:xfrm>
          <a:prstGeom prst="rect">
            <a:avLst/>
          </a:prstGeom>
        </p:spPr>
        <p:txBody>
          <a:bodyPr wrap="square">
            <a:spAutoFit/>
          </a:bodyPr>
          <a:lstStyle/>
          <a:p>
            <a:r>
              <a:rPr lang="en-US" sz="2400" b="1" u="sng" dirty="0" smtClean="0">
                <a:solidFill>
                  <a:srgbClr val="062C98"/>
                </a:solidFill>
              </a:rPr>
              <a:t>Objectives</a:t>
            </a:r>
          </a:p>
          <a:p>
            <a:endParaRPr lang="en-US" sz="2400" b="1" dirty="0" smtClean="0">
              <a:solidFill>
                <a:srgbClr val="062C98"/>
              </a:solidFill>
            </a:endParaRPr>
          </a:p>
          <a:p>
            <a:pPr lvl="0">
              <a:buFont typeface="Wingdings" pitchFamily="2" charset="2"/>
              <a:buChar char="Ø"/>
            </a:pPr>
            <a:r>
              <a:rPr lang="en-US" sz="2400" b="1" dirty="0" smtClean="0">
                <a:solidFill>
                  <a:srgbClr val="062C98"/>
                </a:solidFill>
              </a:rPr>
              <a:t>  Explain the significance of each component of a Tsunami Warning System, as well as the importance of the interconnections of the components within the entire system.</a:t>
            </a:r>
          </a:p>
          <a:p>
            <a:pPr lvl="0"/>
            <a:endParaRPr lang="en-US" sz="2400" b="1" dirty="0" smtClean="0">
              <a:solidFill>
                <a:srgbClr val="062C98"/>
              </a:solidFill>
            </a:endParaRPr>
          </a:p>
          <a:p>
            <a:pPr lvl="0">
              <a:buFont typeface="Wingdings" pitchFamily="2" charset="2"/>
              <a:buChar char="Ø"/>
            </a:pPr>
            <a:r>
              <a:rPr lang="en-US" sz="2400" b="1" dirty="0" smtClean="0">
                <a:solidFill>
                  <a:srgbClr val="062C98"/>
                </a:solidFill>
              </a:rPr>
              <a:t>  Describe the complexity and the challenges of issuing tsunami alerts, including the short timeframes and limited warning window, the potential wide extent of damage, and the high degree of variability depending on earthquake location and source parameters.</a:t>
            </a:r>
            <a:endParaRPr lang="en-US" sz="2400"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DHS&amp;EMUSER\Desktop\tsunamis\background.jpg"/>
          <p:cNvPicPr>
            <a:picLocks noChangeAspect="1" noChangeArrowheads="1"/>
          </p:cNvPicPr>
          <p:nvPr/>
        </p:nvPicPr>
        <p:blipFill>
          <a:blip r:embed="rId2" cstate="print"/>
          <a:srcRect/>
          <a:stretch>
            <a:fillRect/>
          </a:stretch>
        </p:blipFill>
        <p:spPr bwMode="auto">
          <a:xfrm>
            <a:off x="348054" y="679617"/>
            <a:ext cx="8427303" cy="5310957"/>
          </a:xfrm>
          <a:prstGeom prst="rect">
            <a:avLst/>
          </a:prstGeom>
          <a:noFill/>
        </p:spPr>
      </p:pic>
      <p:sp>
        <p:nvSpPr>
          <p:cNvPr id="5" name="TextBox 4"/>
          <p:cNvSpPr txBox="1"/>
          <p:nvPr/>
        </p:nvSpPr>
        <p:spPr>
          <a:xfrm>
            <a:off x="3041808" y="6073914"/>
            <a:ext cx="3065070" cy="707886"/>
          </a:xfrm>
          <a:prstGeom prst="rect">
            <a:avLst/>
          </a:prstGeom>
          <a:noFill/>
        </p:spPr>
        <p:txBody>
          <a:bodyPr wrap="none" rtlCol="0">
            <a:spAutoFit/>
          </a:bodyPr>
          <a:lstStyle/>
          <a:p>
            <a:r>
              <a:rPr lang="en-US" sz="4000" b="1" dirty="0" smtClean="0">
                <a:solidFill>
                  <a:srgbClr val="062C98"/>
                </a:solidFill>
              </a:rPr>
              <a:t>October 2010</a:t>
            </a:r>
            <a:endParaRPr lang="en-US" sz="4000" b="1"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830788"/>
            <a:ext cx="8839200" cy="5493812"/>
          </a:xfrm>
          <a:prstGeom prst="rect">
            <a:avLst/>
          </a:prstGeom>
        </p:spPr>
        <p:txBody>
          <a:bodyPr wrap="square">
            <a:spAutoFit/>
          </a:bodyPr>
          <a:lstStyle/>
          <a:p>
            <a:pPr lvl="0" algn="ctr" fontAlgn="base">
              <a:spcBef>
                <a:spcPct val="0"/>
              </a:spcBef>
              <a:spcAft>
                <a:spcPct val="0"/>
              </a:spcAft>
            </a:pPr>
            <a:r>
              <a:rPr kumimoji="0" lang="en-US" sz="3600" b="1" i="0" u="none" strike="noStrike" cap="none" normalizeH="0" baseline="0" dirty="0" smtClean="0">
                <a:ln>
                  <a:noFill/>
                </a:ln>
                <a:solidFill>
                  <a:srgbClr val="062C98"/>
                </a:solidFill>
                <a:effectLst/>
                <a:ea typeface="Calibri" pitchFamily="34" charset="0"/>
                <a:cs typeface="Times New Roman" pitchFamily="18" charset="0"/>
              </a:rPr>
              <a:t>Tsunamis</a:t>
            </a:r>
            <a:endParaRPr kumimoji="0" lang="en-US" sz="3600" b="1" i="0" u="none" strike="noStrike" cap="none" normalizeH="0" baseline="0" dirty="0" smtClean="0">
              <a:ln>
                <a:noFill/>
              </a:ln>
              <a:solidFill>
                <a:srgbClr val="062C98"/>
              </a:solidFill>
              <a:effectLst/>
            </a:endParaRPr>
          </a:p>
          <a:p>
            <a:pPr lvl="0" eaLnBrk="0" fontAlgn="base" hangingPunct="0">
              <a:spcBef>
                <a:spcPct val="0"/>
              </a:spcBef>
              <a:spcAft>
                <a:spcPct val="0"/>
              </a:spcAft>
            </a:pPr>
            <a:r>
              <a:rPr kumimoji="0" lang="en-US" sz="2400" b="1" i="0" u="sng" strike="noStrike" cap="none" normalizeH="0" baseline="0" dirty="0" smtClean="0">
                <a:ln>
                  <a:noFill/>
                </a:ln>
                <a:solidFill>
                  <a:srgbClr val="062C98"/>
                </a:solidFill>
                <a:effectLst/>
                <a:ea typeface="Times New Roman" pitchFamily="18" charset="0"/>
                <a:cs typeface="Times New Roman" pitchFamily="18" charset="0"/>
              </a:rPr>
              <a:t>Description</a:t>
            </a:r>
          </a:p>
          <a:p>
            <a:pPr lvl="0" eaLnBrk="0" fontAlgn="base" hangingPunct="0">
              <a:spcBef>
                <a:spcPct val="0"/>
              </a:spcBef>
              <a:spcAft>
                <a:spcPct val="0"/>
              </a:spcAft>
            </a:pPr>
            <a:endParaRPr kumimoji="0" lang="en-US" sz="1200" b="1" i="0" u="none" strike="noStrike" cap="none" normalizeH="0" baseline="0" dirty="0" smtClean="0">
              <a:ln>
                <a:noFill/>
              </a:ln>
              <a:solidFill>
                <a:srgbClr val="062C98"/>
              </a:solidFill>
              <a:effectLst/>
            </a:endParaRPr>
          </a:p>
          <a:p>
            <a:pPr lvl="0" eaLnBrk="0" fontAlgn="base" hangingPunct="0">
              <a:spcBef>
                <a:spcPct val="0"/>
              </a:spcBef>
              <a:spcAft>
                <a:spcPct val="0"/>
              </a:spcAft>
              <a:buFont typeface="Wingdings" pitchFamily="2" charset="2"/>
              <a:buChar char="Ø"/>
            </a:pPr>
            <a:r>
              <a:rPr kumimoji="0" lang="en-US" sz="2400" b="1" i="0" u="none" strike="noStrike" cap="none" normalizeH="0" baseline="0" dirty="0" smtClean="0">
                <a:ln>
                  <a:noFill/>
                </a:ln>
                <a:solidFill>
                  <a:srgbClr val="062C98"/>
                </a:solidFill>
                <a:effectLst/>
                <a:ea typeface="Times New Roman" pitchFamily="18" charset="0"/>
                <a:cs typeface="Times New Roman" pitchFamily="18" charset="0"/>
              </a:rPr>
              <a:t>  Introduces the science of tsunamis: their causes, initiation process, properties, propagation, inundation, and long-term effects. </a:t>
            </a:r>
          </a:p>
          <a:p>
            <a:pPr lvl="0" eaLnBrk="0" fontAlgn="base" hangingPunct="0">
              <a:spcBef>
                <a:spcPct val="0"/>
              </a:spcBef>
              <a:spcAft>
                <a:spcPct val="0"/>
              </a:spcAft>
            </a:pPr>
            <a:endParaRPr kumimoji="0" lang="en-US" sz="900" b="1" i="0" u="none" strike="noStrike" cap="none" normalizeH="0" baseline="0" dirty="0" smtClean="0">
              <a:ln>
                <a:noFill/>
              </a:ln>
              <a:solidFill>
                <a:srgbClr val="062C98"/>
              </a:solidFill>
              <a:effectLst/>
              <a:ea typeface="Times New Roman" pitchFamily="18" charset="0"/>
              <a:cs typeface="Times New Roman" pitchFamily="18" charset="0"/>
            </a:endParaRPr>
          </a:p>
          <a:p>
            <a:pPr lvl="0" eaLnBrk="0" fontAlgn="base" hangingPunct="0">
              <a:spcBef>
                <a:spcPct val="0"/>
              </a:spcBef>
              <a:spcAft>
                <a:spcPct val="0"/>
              </a:spcAft>
              <a:buFont typeface="Wingdings" pitchFamily="2" charset="2"/>
              <a:buChar char="Ø"/>
            </a:pPr>
            <a:r>
              <a:rPr kumimoji="0" lang="en-US" sz="2400" b="1" i="0" u="none" strike="noStrike" cap="none" normalizeH="0" baseline="0" dirty="0" smtClean="0">
                <a:ln>
                  <a:noFill/>
                </a:ln>
                <a:solidFill>
                  <a:srgbClr val="062C98"/>
                </a:solidFill>
                <a:effectLst/>
                <a:ea typeface="Times New Roman" pitchFamily="18" charset="0"/>
                <a:cs typeface="Times New Roman" pitchFamily="18" charset="0"/>
              </a:rPr>
              <a:t>  Through new animations, historical images, video, and interactive exercises, learners discover the ways tsunamis interact with and affect the world. </a:t>
            </a:r>
          </a:p>
          <a:p>
            <a:pPr lvl="0" eaLnBrk="0" fontAlgn="base" hangingPunct="0">
              <a:spcBef>
                <a:spcPct val="0"/>
              </a:spcBef>
              <a:spcAft>
                <a:spcPct val="0"/>
              </a:spcAft>
            </a:pPr>
            <a:endParaRPr kumimoji="0" lang="en-US" sz="900" b="1" i="0" u="none" strike="noStrike" cap="none" normalizeH="0" baseline="0" dirty="0" smtClean="0">
              <a:ln>
                <a:noFill/>
              </a:ln>
              <a:solidFill>
                <a:srgbClr val="062C98"/>
              </a:solidFill>
              <a:effectLst/>
              <a:ea typeface="Times New Roman" pitchFamily="18" charset="0"/>
              <a:cs typeface="Times New Roman" pitchFamily="18" charset="0"/>
            </a:endParaRPr>
          </a:p>
          <a:p>
            <a:pPr lvl="0" eaLnBrk="0" fontAlgn="base" hangingPunct="0">
              <a:spcBef>
                <a:spcPct val="0"/>
              </a:spcBef>
              <a:spcAft>
                <a:spcPct val="0"/>
              </a:spcAft>
              <a:buFont typeface="Wingdings" pitchFamily="2" charset="2"/>
              <a:buChar char="Ø"/>
            </a:pPr>
            <a:r>
              <a:rPr kumimoji="0" lang="en-US" sz="2400" b="1" i="0" u="none" strike="noStrike" cap="none" normalizeH="0" baseline="0" dirty="0" smtClean="0">
                <a:ln>
                  <a:noFill/>
                </a:ln>
                <a:solidFill>
                  <a:srgbClr val="062C98"/>
                </a:solidFill>
                <a:effectLst/>
                <a:ea typeface="Times New Roman" pitchFamily="18" charset="0"/>
                <a:cs typeface="Times New Roman" pitchFamily="18" charset="0"/>
              </a:rPr>
              <a:t>  The module is intended for Weather Forecast Office staff </a:t>
            </a:r>
            <a:r>
              <a:rPr lang="en-US" sz="2400" b="1" dirty="0">
                <a:solidFill>
                  <a:srgbClr val="062C98"/>
                </a:solidFill>
                <a:ea typeface="Times New Roman" pitchFamily="18" charset="0"/>
                <a:cs typeface="Times New Roman" pitchFamily="18" charset="0"/>
              </a:rPr>
              <a:t>—</a:t>
            </a:r>
            <a:r>
              <a:rPr kumimoji="0" lang="en-US" sz="2400" b="1" i="0" u="none" strike="noStrike" cap="none" normalizeH="0" baseline="0" dirty="0" smtClean="0">
                <a:ln>
                  <a:noFill/>
                </a:ln>
                <a:solidFill>
                  <a:srgbClr val="062C98"/>
                </a:solidFill>
                <a:effectLst/>
                <a:ea typeface="Times New Roman" pitchFamily="18" charset="0"/>
                <a:cs typeface="Times New Roman" pitchFamily="18" charset="0"/>
              </a:rPr>
              <a:t> particularly NWS Warning Coordination Meteorologists</a:t>
            </a:r>
          </a:p>
          <a:p>
            <a:pPr lvl="0" eaLnBrk="0" fontAlgn="base" hangingPunct="0">
              <a:spcBef>
                <a:spcPct val="0"/>
              </a:spcBef>
              <a:spcAft>
                <a:spcPct val="0"/>
              </a:spcAft>
            </a:pPr>
            <a:endParaRPr kumimoji="0" lang="en-US" sz="900" b="1" i="0" u="none" strike="noStrike" cap="none" normalizeH="0" baseline="0" dirty="0" smtClean="0">
              <a:ln>
                <a:noFill/>
              </a:ln>
              <a:solidFill>
                <a:srgbClr val="062C98"/>
              </a:solidFill>
              <a:effectLst/>
              <a:ea typeface="Times New Roman" pitchFamily="18" charset="0"/>
              <a:cs typeface="Times New Roman" pitchFamily="18" charset="0"/>
            </a:endParaRPr>
          </a:p>
          <a:p>
            <a:pPr lvl="0" eaLnBrk="0" fontAlgn="base" hangingPunct="0">
              <a:spcBef>
                <a:spcPct val="0"/>
              </a:spcBef>
              <a:spcAft>
                <a:spcPct val="0"/>
              </a:spcAft>
              <a:buFont typeface="Wingdings" pitchFamily="2" charset="2"/>
              <a:buChar char="Ø"/>
            </a:pPr>
            <a:r>
              <a:rPr kumimoji="0" lang="en-US" sz="2400" b="1" i="0" u="none" strike="noStrike" cap="none" normalizeH="0" baseline="0" dirty="0" smtClean="0">
                <a:ln>
                  <a:noFill/>
                </a:ln>
                <a:solidFill>
                  <a:srgbClr val="062C98"/>
                </a:solidFill>
                <a:effectLst/>
                <a:ea typeface="Times New Roman" pitchFamily="18" charset="0"/>
                <a:cs typeface="Times New Roman" pitchFamily="18" charset="0"/>
              </a:rPr>
              <a:t>  Will also benefit anyone wanting to learn more about how tsunamis work, including emergency managers, broadcasters, college and high school students, and the general public. </a:t>
            </a:r>
            <a:endParaRPr kumimoji="0" lang="en-US" sz="2400" b="1" i="0" u="none" strike="noStrike" cap="none" normalizeH="0" baseline="0" dirty="0" smtClean="0">
              <a:ln>
                <a:noFill/>
              </a:ln>
              <a:solidFill>
                <a:srgbClr val="062C98"/>
              </a:solidFill>
              <a:effectLst/>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52400" y="381000"/>
            <a:ext cx="8839200" cy="6324600"/>
          </a:xfrm>
        </p:spPr>
        <p:txBody>
          <a:bodyPr>
            <a:normAutofit fontScale="25000" lnSpcReduction="20000"/>
          </a:bodyPr>
          <a:lstStyle/>
          <a:p>
            <a:pPr marL="0" lvl="0" indent="0" fontAlgn="base">
              <a:lnSpc>
                <a:spcPct val="120000"/>
              </a:lnSpc>
              <a:spcBef>
                <a:spcPct val="0"/>
              </a:spcBef>
              <a:spcAft>
                <a:spcPct val="0"/>
              </a:spcAft>
              <a:buNone/>
              <a:tabLst>
                <a:tab pos="457200" algn="l"/>
              </a:tabLst>
            </a:pPr>
            <a:r>
              <a:rPr kumimoji="0" lang="en-US" sz="9600" b="1" i="0" u="sng" strike="noStrike" cap="none" normalizeH="0" baseline="0" dirty="0" smtClean="0">
                <a:ln>
                  <a:noFill/>
                </a:ln>
                <a:solidFill>
                  <a:srgbClr val="062C98"/>
                </a:solidFill>
                <a:effectLst/>
                <a:ea typeface="Times New Roman" pitchFamily="18" charset="0"/>
                <a:cs typeface="Times New Roman" pitchFamily="18" charset="0"/>
              </a:rPr>
              <a:t>Objectives</a:t>
            </a:r>
          </a:p>
          <a:p>
            <a:pPr marL="0" lvl="0" indent="0" fontAlgn="base">
              <a:lnSpc>
                <a:spcPct val="120000"/>
              </a:lnSpc>
              <a:spcBef>
                <a:spcPct val="0"/>
              </a:spcBef>
              <a:spcAft>
                <a:spcPct val="0"/>
              </a:spcAft>
              <a:buNone/>
              <a:tabLst>
                <a:tab pos="457200" algn="l"/>
              </a:tabLst>
            </a:pPr>
            <a:endParaRPr kumimoji="0" lang="en-US" sz="3600" b="1" i="0" u="none" strike="noStrike" cap="none" normalizeH="0" baseline="0" dirty="0" smtClean="0">
              <a:ln>
                <a:noFill/>
              </a:ln>
              <a:solidFill>
                <a:srgbClr val="062C98"/>
              </a:solidFill>
              <a:effectLst/>
            </a:endParaRPr>
          </a:p>
          <a:p>
            <a:pPr marL="0" lvl="0" indent="0" eaLnBrk="0" fontAlgn="base" hangingPunct="0">
              <a:lnSpc>
                <a:spcPct val="120000"/>
              </a:lnSpc>
              <a:spcBef>
                <a:spcPct val="0"/>
              </a:spcBef>
              <a:spcAft>
                <a:spcPct val="0"/>
              </a:spcAft>
              <a:buFont typeface="Wingdings" pitchFamily="2" charset="2"/>
              <a:buChar char="Ø"/>
              <a:tabLst>
                <a:tab pos="457200" algn="l"/>
              </a:tabLst>
            </a:pPr>
            <a:r>
              <a:rPr kumimoji="0" lang="en-US" sz="9600" b="1" i="0" u="none" strike="noStrike" cap="none" normalizeH="0" baseline="0" dirty="0" smtClean="0">
                <a:ln>
                  <a:noFill/>
                </a:ln>
                <a:solidFill>
                  <a:srgbClr val="062C98"/>
                </a:solidFill>
                <a:effectLst/>
                <a:ea typeface="Times New Roman" pitchFamily="18" charset="0"/>
                <a:cs typeface="Times New Roman" pitchFamily="18" charset="0"/>
              </a:rPr>
              <a:t> </a:t>
            </a:r>
            <a:r>
              <a:rPr kumimoji="0" lang="en-US" sz="8800" b="1" i="0" u="none" strike="noStrike" cap="none" normalizeH="0" baseline="0" dirty="0" smtClean="0">
                <a:ln>
                  <a:noFill/>
                </a:ln>
                <a:solidFill>
                  <a:srgbClr val="062C98"/>
                </a:solidFill>
                <a:effectLst/>
                <a:ea typeface="Times New Roman" pitchFamily="18" charset="0"/>
                <a:cs typeface="Times New Roman" pitchFamily="18" charset="0"/>
              </a:rPr>
              <a:t>Describe the major triggers of tsunamis and how they generate waves.</a:t>
            </a:r>
          </a:p>
          <a:p>
            <a:pPr marL="0" lvl="0" indent="0" eaLnBrk="0" fontAlgn="base" hangingPunct="0">
              <a:lnSpc>
                <a:spcPct val="120000"/>
              </a:lnSpc>
              <a:spcBef>
                <a:spcPct val="0"/>
              </a:spcBef>
              <a:spcAft>
                <a:spcPct val="0"/>
              </a:spcAft>
              <a:buNone/>
              <a:tabLst>
                <a:tab pos="457200" algn="l"/>
              </a:tabLst>
            </a:pPr>
            <a:endParaRPr kumimoji="0" lang="en-US" sz="3600" b="1" i="0" u="none" strike="noStrike" cap="none" normalizeH="0" baseline="0" dirty="0" smtClean="0">
              <a:ln>
                <a:noFill/>
              </a:ln>
              <a:solidFill>
                <a:srgbClr val="062C98"/>
              </a:solidFill>
              <a:effectLst/>
            </a:endParaRPr>
          </a:p>
          <a:p>
            <a:pPr marL="0" lvl="0" indent="0" eaLnBrk="0" fontAlgn="base" hangingPunct="0">
              <a:lnSpc>
                <a:spcPct val="120000"/>
              </a:lnSpc>
              <a:spcBef>
                <a:spcPct val="0"/>
              </a:spcBef>
              <a:spcAft>
                <a:spcPct val="0"/>
              </a:spcAft>
              <a:buFont typeface="Wingdings" pitchFamily="2" charset="2"/>
              <a:buChar char="Ø"/>
              <a:tabLst>
                <a:tab pos="457200" algn="l"/>
              </a:tabLst>
            </a:pPr>
            <a:r>
              <a:rPr kumimoji="0" lang="en-US" sz="9600" b="1" i="0" u="none" strike="noStrike" cap="none" normalizeH="0" baseline="0" dirty="0" smtClean="0">
                <a:ln>
                  <a:noFill/>
                </a:ln>
                <a:solidFill>
                  <a:srgbClr val="062C98"/>
                </a:solidFill>
                <a:effectLst/>
                <a:ea typeface="Times New Roman" pitchFamily="18" charset="0"/>
                <a:cs typeface="Times New Roman" pitchFamily="18" charset="0"/>
              </a:rPr>
              <a:t> </a:t>
            </a:r>
            <a:r>
              <a:rPr kumimoji="0" lang="en-US" sz="8800" b="1" i="0" u="none" strike="noStrike" cap="none" normalizeH="0" baseline="0" dirty="0" smtClean="0">
                <a:ln>
                  <a:noFill/>
                </a:ln>
                <a:solidFill>
                  <a:srgbClr val="062C98"/>
                </a:solidFill>
                <a:effectLst/>
                <a:ea typeface="Times New Roman" pitchFamily="18" charset="0"/>
                <a:cs typeface="Times New Roman" pitchFamily="18" charset="0"/>
              </a:rPr>
              <a:t>List the major types of tectonic plate boundaries. State which are most likely to generate tsunamis and explain why.</a:t>
            </a:r>
          </a:p>
          <a:p>
            <a:pPr marL="0" lvl="0" indent="0" eaLnBrk="0" fontAlgn="base" hangingPunct="0">
              <a:lnSpc>
                <a:spcPct val="120000"/>
              </a:lnSpc>
              <a:spcBef>
                <a:spcPct val="0"/>
              </a:spcBef>
              <a:spcAft>
                <a:spcPct val="0"/>
              </a:spcAft>
              <a:buNone/>
              <a:tabLst>
                <a:tab pos="457200" algn="l"/>
              </a:tabLst>
            </a:pPr>
            <a:endParaRPr kumimoji="0" lang="en-US" sz="3600" b="1" i="0" u="none" strike="noStrike" cap="none" normalizeH="0" baseline="0" dirty="0" smtClean="0">
              <a:ln>
                <a:noFill/>
              </a:ln>
              <a:solidFill>
                <a:srgbClr val="062C98"/>
              </a:solidFill>
              <a:effectLst/>
            </a:endParaRPr>
          </a:p>
          <a:p>
            <a:pPr marL="0" lvl="0" indent="0" eaLnBrk="0" fontAlgn="base" hangingPunct="0">
              <a:lnSpc>
                <a:spcPct val="120000"/>
              </a:lnSpc>
              <a:spcBef>
                <a:spcPct val="0"/>
              </a:spcBef>
              <a:spcAft>
                <a:spcPct val="0"/>
              </a:spcAft>
              <a:buFont typeface="Wingdings" pitchFamily="2" charset="2"/>
              <a:buChar char="Ø"/>
              <a:tabLst>
                <a:tab pos="457200" algn="l"/>
              </a:tabLst>
            </a:pPr>
            <a:r>
              <a:rPr kumimoji="0" lang="en-US" sz="8800" b="1" i="0" u="none" strike="noStrike" cap="none" normalizeH="0" baseline="0" dirty="0" smtClean="0">
                <a:ln>
                  <a:noFill/>
                </a:ln>
                <a:solidFill>
                  <a:srgbClr val="062C98"/>
                </a:solidFill>
                <a:effectLst/>
                <a:ea typeface="Times New Roman" pitchFamily="18" charset="0"/>
                <a:cs typeface="Times New Roman" pitchFamily="18" charset="0"/>
              </a:rPr>
              <a:t> Identify the earthquake and bathymetric properties most likely to contribute to large tsunamis and use them to predict how big a hypothetical tsunami will be.</a:t>
            </a:r>
          </a:p>
          <a:p>
            <a:pPr marL="0" lvl="0" indent="0" eaLnBrk="0" fontAlgn="base" hangingPunct="0">
              <a:lnSpc>
                <a:spcPct val="120000"/>
              </a:lnSpc>
              <a:spcBef>
                <a:spcPct val="0"/>
              </a:spcBef>
              <a:spcAft>
                <a:spcPct val="0"/>
              </a:spcAft>
              <a:buNone/>
              <a:tabLst>
                <a:tab pos="457200" algn="l"/>
              </a:tabLst>
            </a:pPr>
            <a:endParaRPr kumimoji="0" lang="en-US" sz="3600" b="1" i="0" u="none" strike="noStrike" cap="none" normalizeH="0" baseline="0" dirty="0" smtClean="0">
              <a:ln>
                <a:noFill/>
              </a:ln>
              <a:solidFill>
                <a:srgbClr val="062C98"/>
              </a:solidFill>
              <a:effectLst/>
            </a:endParaRPr>
          </a:p>
          <a:p>
            <a:pPr marL="0" lvl="0" indent="0" eaLnBrk="0" fontAlgn="base" hangingPunct="0">
              <a:lnSpc>
                <a:spcPct val="120000"/>
              </a:lnSpc>
              <a:spcBef>
                <a:spcPct val="0"/>
              </a:spcBef>
              <a:spcAft>
                <a:spcPct val="0"/>
              </a:spcAft>
              <a:buFont typeface="Wingdings" pitchFamily="2" charset="2"/>
              <a:buChar char="Ø"/>
              <a:tabLst>
                <a:tab pos="457200" algn="l"/>
              </a:tabLst>
            </a:pPr>
            <a:r>
              <a:rPr kumimoji="0" lang="en-US" sz="9600" b="1" i="0" u="none" strike="noStrike" cap="none" normalizeH="0" baseline="0" dirty="0" smtClean="0">
                <a:ln>
                  <a:noFill/>
                </a:ln>
                <a:solidFill>
                  <a:srgbClr val="062C98"/>
                </a:solidFill>
                <a:effectLst/>
                <a:ea typeface="Times New Roman" pitchFamily="18" charset="0"/>
                <a:cs typeface="Times New Roman" pitchFamily="18" charset="0"/>
              </a:rPr>
              <a:t> </a:t>
            </a:r>
            <a:r>
              <a:rPr kumimoji="0" lang="en-US" sz="8800" b="1" i="0" u="none" strike="noStrike" cap="none" normalizeH="0" baseline="0" dirty="0" smtClean="0">
                <a:ln>
                  <a:noFill/>
                </a:ln>
                <a:solidFill>
                  <a:srgbClr val="062C98"/>
                </a:solidFill>
                <a:effectLst/>
                <a:ea typeface="Times New Roman" pitchFamily="18" charset="0"/>
                <a:cs typeface="Times New Roman" pitchFamily="18" charset="0"/>
              </a:rPr>
              <a:t>Describe the major properties of tsunami waves and how they differ from or are similar to deep- and shallow-water wind waves</a:t>
            </a:r>
          </a:p>
          <a:p>
            <a:pPr marL="0" lvl="0" indent="0" eaLnBrk="0" fontAlgn="base" hangingPunct="0">
              <a:lnSpc>
                <a:spcPct val="120000"/>
              </a:lnSpc>
              <a:spcBef>
                <a:spcPct val="0"/>
              </a:spcBef>
              <a:spcAft>
                <a:spcPct val="0"/>
              </a:spcAft>
              <a:buNone/>
              <a:tabLst>
                <a:tab pos="457200" algn="l"/>
              </a:tabLst>
            </a:pPr>
            <a:endParaRPr kumimoji="0" lang="en-US" sz="3600" b="1" i="0" u="none" strike="noStrike" cap="none" normalizeH="0" baseline="0" dirty="0" smtClean="0">
              <a:ln>
                <a:noFill/>
              </a:ln>
              <a:solidFill>
                <a:srgbClr val="062C98"/>
              </a:solidFill>
              <a:effectLst/>
            </a:endParaRPr>
          </a:p>
          <a:p>
            <a:pPr marL="0" indent="0" eaLnBrk="0" fontAlgn="base" hangingPunct="0">
              <a:lnSpc>
                <a:spcPct val="120000"/>
              </a:lnSpc>
              <a:spcBef>
                <a:spcPct val="0"/>
              </a:spcBef>
              <a:spcAft>
                <a:spcPct val="0"/>
              </a:spcAft>
              <a:buFont typeface="Wingdings" pitchFamily="2" charset="2"/>
              <a:buChar char="Ø"/>
              <a:tabLst>
                <a:tab pos="457200" algn="l"/>
              </a:tabLst>
            </a:pPr>
            <a:r>
              <a:rPr kumimoji="0" lang="en-US" sz="8800" b="1" u="none" strike="noStrike" cap="none" normalizeH="0" baseline="0" dirty="0" smtClean="0">
                <a:ln>
                  <a:noFill/>
                </a:ln>
                <a:solidFill>
                  <a:srgbClr val="062C98"/>
                </a:solidFill>
                <a:effectLst/>
                <a:ea typeface="Times New Roman" pitchFamily="18" charset="0"/>
                <a:cs typeface="Times New Roman" pitchFamily="18" charset="0"/>
              </a:rPr>
              <a:t>Describe how tsunamis propagate, and understand the factors that affect their direction and speed.</a:t>
            </a:r>
          </a:p>
          <a:p>
            <a:pPr marL="0" indent="0" eaLnBrk="0" fontAlgn="base" hangingPunct="0">
              <a:lnSpc>
                <a:spcPct val="120000"/>
              </a:lnSpc>
              <a:spcBef>
                <a:spcPct val="0"/>
              </a:spcBef>
              <a:spcAft>
                <a:spcPct val="0"/>
              </a:spcAft>
              <a:buNone/>
              <a:tabLst>
                <a:tab pos="457200" algn="l"/>
              </a:tabLst>
            </a:pPr>
            <a:endParaRPr kumimoji="0" lang="en-US" sz="3600" b="1" u="none" strike="noStrike" cap="none" normalizeH="0" baseline="0" dirty="0" smtClean="0">
              <a:ln>
                <a:noFill/>
              </a:ln>
              <a:solidFill>
                <a:srgbClr val="062C98"/>
              </a:solidFill>
              <a:effectLst/>
              <a:ea typeface="Times New Roman" pitchFamily="18" charset="0"/>
              <a:cs typeface="Times New Roman" pitchFamily="18" charset="0"/>
            </a:endParaRPr>
          </a:p>
          <a:p>
            <a:pPr marL="0" lvl="0" indent="0" eaLnBrk="0" fontAlgn="base" hangingPunct="0">
              <a:lnSpc>
                <a:spcPct val="120000"/>
              </a:lnSpc>
              <a:spcBef>
                <a:spcPct val="0"/>
              </a:spcBef>
              <a:spcAft>
                <a:spcPct val="0"/>
              </a:spcAft>
              <a:buFont typeface="Wingdings" pitchFamily="2" charset="2"/>
              <a:buChar char="Ø"/>
              <a:tabLst>
                <a:tab pos="457200" algn="l"/>
              </a:tabLst>
            </a:pPr>
            <a:r>
              <a:rPr kumimoji="0" lang="en-US" sz="8800" b="1" i="0" u="none" strike="noStrike" cap="none" normalizeH="0" baseline="0" dirty="0" smtClean="0">
                <a:ln>
                  <a:noFill/>
                </a:ln>
                <a:solidFill>
                  <a:srgbClr val="062C98"/>
                </a:solidFill>
                <a:effectLst/>
                <a:ea typeface="Times New Roman" pitchFamily="18" charset="0"/>
                <a:cs typeface="Times New Roman" pitchFamily="18" charset="0"/>
              </a:rPr>
              <a:t>Describe the various ways tsunamis can manifest themselves near or at shore, and how these effects are influenced by coastal features or source characteristics</a:t>
            </a:r>
          </a:p>
          <a:p>
            <a:pPr marL="0" lvl="0" indent="0" eaLnBrk="0" fontAlgn="base" hangingPunct="0">
              <a:lnSpc>
                <a:spcPct val="120000"/>
              </a:lnSpc>
              <a:spcBef>
                <a:spcPct val="0"/>
              </a:spcBef>
              <a:spcAft>
                <a:spcPct val="0"/>
              </a:spcAft>
              <a:buNone/>
              <a:tabLst>
                <a:tab pos="457200" algn="l"/>
              </a:tabLst>
            </a:pPr>
            <a:endParaRPr kumimoji="0" lang="en-US" sz="3600" b="1" i="0" u="none" strike="noStrike" cap="none" normalizeH="0" baseline="0" dirty="0" smtClean="0">
              <a:ln>
                <a:noFill/>
              </a:ln>
              <a:solidFill>
                <a:srgbClr val="062C98"/>
              </a:solidFill>
              <a:effectLst/>
            </a:endParaRPr>
          </a:p>
          <a:p>
            <a:pPr marL="0" lvl="0" indent="0" eaLnBrk="0" fontAlgn="base" hangingPunct="0">
              <a:lnSpc>
                <a:spcPct val="120000"/>
              </a:lnSpc>
              <a:spcBef>
                <a:spcPct val="0"/>
              </a:spcBef>
              <a:spcAft>
                <a:spcPct val="0"/>
              </a:spcAft>
              <a:buFont typeface="Wingdings" pitchFamily="2" charset="2"/>
              <a:buChar char="Ø"/>
              <a:tabLst>
                <a:tab pos="457200" algn="l"/>
              </a:tabLst>
            </a:pPr>
            <a:r>
              <a:rPr kumimoji="0" lang="en-US" sz="8800" b="1" i="0" u="none" strike="noStrike" cap="none" normalizeH="0" baseline="0" dirty="0" smtClean="0">
                <a:ln>
                  <a:noFill/>
                </a:ln>
                <a:solidFill>
                  <a:srgbClr val="062C98"/>
                </a:solidFill>
                <a:effectLst/>
                <a:ea typeface="Times New Roman" pitchFamily="18" charset="0"/>
                <a:cs typeface="Times New Roman" pitchFamily="18" charset="0"/>
              </a:rPr>
              <a:t>Understand the potential long-term effects of tsunamis.</a:t>
            </a:r>
            <a:endParaRPr lang="en-US" dirty="0">
              <a:solidFill>
                <a:srgbClr val="062C98"/>
              </a:solidFill>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678</TotalTime>
  <Words>917</Words>
  <Application>Microsoft Macintosh PowerPoint</Application>
  <PresentationFormat>On-screen Show (4:3)</PresentationFormat>
  <Paragraphs>109</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Community Tsunami Preparedness   (2nd Edition)</vt:lpstr>
      <vt:lpstr>PowerPoint Presentation</vt:lpstr>
      <vt:lpstr>PowerPoint Presentation</vt:lpstr>
      <vt:lpstr>https://www.meted.ucar.edu/</vt:lpstr>
    </vt:vector>
  </TitlesOfParts>
  <Company>Department of Military and Veterans Affairs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DHS&amp;EMUSER</dc:creator>
  <cp:lastModifiedBy>Lauren Koellermeier</cp:lastModifiedBy>
  <cp:revision>71</cp:revision>
  <dcterms:created xsi:type="dcterms:W3CDTF">2012-02-08T06:43:41Z</dcterms:created>
  <dcterms:modified xsi:type="dcterms:W3CDTF">2012-02-27T17:46:35Z</dcterms:modified>
</cp:coreProperties>
</file>