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69" r:id="rId2"/>
    <p:sldId id="323" r:id="rId3"/>
    <p:sldId id="277" r:id="rId4"/>
    <p:sldId id="322" r:id="rId5"/>
    <p:sldId id="324" r:id="rId6"/>
    <p:sldId id="276" r:id="rId7"/>
    <p:sldId id="274" r:id="rId8"/>
    <p:sldId id="288" r:id="rId9"/>
    <p:sldId id="287" r:id="rId10"/>
    <p:sldId id="280" r:id="rId11"/>
    <p:sldId id="329" r:id="rId12"/>
    <p:sldId id="325" r:id="rId13"/>
    <p:sldId id="308" r:id="rId14"/>
    <p:sldId id="309" r:id="rId15"/>
    <p:sldId id="326" r:id="rId16"/>
    <p:sldId id="327" r:id="rId17"/>
    <p:sldId id="319" r:id="rId18"/>
    <p:sldId id="304" r:id="rId19"/>
    <p:sldId id="300" r:id="rId20"/>
    <p:sldId id="315" r:id="rId2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61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3402" autoAdjust="0"/>
    <p:restoredTop sz="94020" autoAdjust="0"/>
  </p:normalViewPr>
  <p:slideViewPr>
    <p:cSldViewPr>
      <p:cViewPr>
        <p:scale>
          <a:sx n="78" d="100"/>
          <a:sy n="78" d="100"/>
        </p:scale>
        <p:origin x="-2648" y="-1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A35FFF2-7FD3-460D-AD7C-A4312DEC28F8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CF01EA4-C810-4E67-8332-2751A22D83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2312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1B5BE-2A53-4D68-BD82-FA863723A15A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87098-BF24-4584-B086-66002C6FBC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92AF4-9F63-46BB-8AAA-84236D9E8447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AC54B-3302-42FB-9E03-90FA21D60C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69ABB-BC0C-49B7-AB8E-5D955300EFEF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700D-A636-4DF1-B5BC-C0E1C4DBAC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FB859-0987-4D70-BEEE-634BF82650CF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6438B-B325-4601-AD45-7E88CE815A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FEE5B-D81C-4AFC-82D9-92BBA22BDE02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E2804-A75E-4063-864F-7660758911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B7A06-1AFF-40A3-8EDE-6B0C997E9E22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E560F-2CAF-45F9-8CD5-A6AC5BF21E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99022-DC5E-48FE-BDD0-0C725D0A7CE2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8A3CC-EDDA-4E72-99CD-7CACAA6F02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35A9-FF76-4117-9AD1-CE6F7E820D88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CAC2D-0E0B-4555-99A9-73690A2FB8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6CA1E-1F06-4236-B356-0ABE6E9564DD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C9D58-1EFD-4CA0-A9D1-76C5C4F546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BF45E-91AC-4677-956C-9302DB140D07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FB44B-D3AA-436F-8F67-133720CDD9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ED68E-BCFF-4F54-AA89-43F3265C2C36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024D0-5D89-4FE8-81D0-5A44E321D2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052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2A3DD1-9D27-402A-A205-8F45FA8113FF}" type="datetimeFigureOut">
              <a:rPr lang="en-US"/>
              <a:pPr>
                <a:defRPr/>
              </a:pPr>
              <a:t>2/27/12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CF5BCA-72F8-401D-8BDD-0FED8CD276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2057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5" r:id="rId2"/>
    <p:sldLayoutId id="2147483684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5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3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52400" y="838200"/>
            <a:ext cx="8763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Tsunami  Preparedness  &amp; Tsunami </a:t>
            </a:r>
            <a:r>
              <a:rPr 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Inundation Mapping </a:t>
            </a:r>
            <a:endParaRPr lang="en-US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for Alaska Coastal </a:t>
            </a:r>
            <a:r>
              <a:rPr 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Communities</a:t>
            </a:r>
          </a:p>
        </p:txBody>
      </p:sp>
      <p:sp>
        <p:nvSpPr>
          <p:cNvPr id="1028" name="Rectangle 7"/>
          <p:cNvSpPr>
            <a:spLocks noChangeArrowheads="1"/>
          </p:cNvSpPr>
          <p:nvPr/>
        </p:nvSpPr>
        <p:spPr bwMode="auto">
          <a:xfrm>
            <a:off x="381000" y="1828800"/>
            <a:ext cx="8382000" cy="355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3600" b="1" dirty="0" smtClean="0">
              <a:solidFill>
                <a:schemeClr val="tx2"/>
              </a:solidFill>
              <a:cs typeface="Arial" charset="0"/>
            </a:endParaRPr>
          </a:p>
          <a:p>
            <a:pPr algn="ctr"/>
            <a:r>
              <a:rPr lang="en-US" sz="3600" b="1" dirty="0" smtClean="0">
                <a:solidFill>
                  <a:schemeClr val="tx2"/>
                </a:solidFill>
                <a:cs typeface="Arial" charset="0"/>
              </a:rPr>
              <a:t>Alaska Highlights for 2011</a:t>
            </a:r>
          </a:p>
          <a:p>
            <a:pPr algn="ctr"/>
            <a:endParaRPr lang="en-US" sz="3600" b="1" dirty="0" smtClean="0">
              <a:solidFill>
                <a:schemeClr val="tx2"/>
              </a:solidFill>
              <a:cs typeface="Arial" charset="0"/>
            </a:endParaRPr>
          </a:p>
          <a:p>
            <a:pPr algn="ctr"/>
            <a:r>
              <a:rPr lang="en-US" sz="2400" b="1" dirty="0" smtClean="0">
                <a:solidFill>
                  <a:schemeClr val="tx2"/>
                </a:solidFill>
                <a:cs typeface="Arial" charset="0"/>
              </a:rPr>
              <a:t>NTHMP - CC Meeting</a:t>
            </a:r>
            <a:r>
              <a:rPr lang="en-US" sz="2400" b="1" dirty="0">
                <a:solidFill>
                  <a:schemeClr val="tx2"/>
                </a:solidFill>
                <a:cs typeface="Arial" charset="0"/>
              </a:rPr>
              <a:t/>
            </a:r>
            <a:br>
              <a:rPr lang="en-US" sz="2400" b="1" dirty="0">
                <a:solidFill>
                  <a:schemeClr val="tx2"/>
                </a:solidFill>
                <a:cs typeface="Arial" charset="0"/>
              </a:rPr>
            </a:br>
            <a:r>
              <a:rPr lang="en-US" sz="2400" b="1" dirty="0">
                <a:solidFill>
                  <a:schemeClr val="tx2"/>
                </a:solidFill>
                <a:cs typeface="Arial" charset="0"/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cs typeface="Arial" charset="0"/>
              </a:rPr>
              <a:t>San Diego, CA  February 8-9, 2012</a:t>
            </a:r>
            <a:endParaRPr lang="en-US" sz="2400" b="1" dirty="0">
              <a:solidFill>
                <a:schemeClr val="tx2"/>
              </a:solidFill>
              <a:cs typeface="Arial" charset="0"/>
            </a:endParaRPr>
          </a:p>
          <a:p>
            <a:pPr algn="ctr"/>
            <a:endParaRPr lang="en-US" sz="2800" dirty="0">
              <a:solidFill>
                <a:schemeClr val="tx2"/>
              </a:solidFill>
              <a:cs typeface="Arial" charset="0"/>
            </a:endParaRPr>
          </a:p>
          <a:p>
            <a:pPr algn="ctr"/>
            <a:r>
              <a:rPr lang="en-US" b="1" dirty="0">
                <a:solidFill>
                  <a:schemeClr val="tx2"/>
                </a:solidFill>
                <a:cs typeface="Arial" charset="0"/>
              </a:rPr>
              <a:t>Ervin Petty</a:t>
            </a:r>
            <a:r>
              <a:rPr lang="en-US" dirty="0">
                <a:solidFill>
                  <a:schemeClr val="tx2"/>
                </a:solidFill>
                <a:cs typeface="Arial" charset="0"/>
              </a:rPr>
              <a:t>, Alaska Division of Homeland Security &amp; Emergency Management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cs typeface="Arial" charset="0"/>
              </a:rPr>
              <a:t>Roger Hansen</a:t>
            </a:r>
            <a:r>
              <a:rPr lang="en-US" dirty="0">
                <a:solidFill>
                  <a:schemeClr val="tx2"/>
                </a:solidFill>
                <a:cs typeface="Arial" charset="0"/>
              </a:rPr>
              <a:t>, University of Alaska Fairbanks –Geophysical Institute</a:t>
            </a:r>
            <a:r>
              <a:rPr lang="en-US" sz="2800" dirty="0">
                <a:solidFill>
                  <a:schemeClr val="tx2"/>
                </a:solidFill>
                <a:cs typeface="Arial" charset="0"/>
              </a:rPr>
              <a:t/>
            </a:r>
            <a:br>
              <a:rPr lang="en-US" sz="2800" dirty="0">
                <a:solidFill>
                  <a:schemeClr val="tx2"/>
                </a:solidFill>
                <a:cs typeface="Arial" charset="0"/>
              </a:rPr>
            </a:br>
            <a:r>
              <a:rPr lang="en-US" sz="1000" dirty="0">
                <a:solidFill>
                  <a:schemeClr val="tx2"/>
                </a:solidFill>
                <a:cs typeface="Arial" charset="0"/>
              </a:rPr>
              <a:t/>
            </a:r>
            <a:br>
              <a:rPr lang="en-US" sz="1000" dirty="0">
                <a:solidFill>
                  <a:schemeClr val="tx2"/>
                </a:solidFill>
                <a:cs typeface="Arial" charset="0"/>
              </a:rPr>
            </a:br>
            <a:endParaRPr lang="en-US" sz="2400" dirty="0">
              <a:solidFill>
                <a:schemeClr val="tx2"/>
              </a:solidFill>
              <a:cs typeface="Arial" charset="0"/>
            </a:endParaRPr>
          </a:p>
        </p:txBody>
      </p:sp>
      <p:pic>
        <p:nvPicPr>
          <p:cNvPr id="1029" name="Picture 3" descr="DHS-EM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" y="5410200"/>
            <a:ext cx="1216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762625" y="5638800"/>
          <a:ext cx="29718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hoto Editor Photo" r:id="rId4" imgW="14380952" imgH="3847619" progId="">
                  <p:embed/>
                </p:oleObj>
              </mc:Choice>
              <mc:Fallback>
                <p:oleObj name="Photo Editor Photo" r:id="rId4" imgW="14380952" imgH="3847619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2625" y="5638800"/>
                        <a:ext cx="2971800" cy="793750"/>
                      </a:xfrm>
                      <a:prstGeom prst="rect">
                        <a:avLst/>
                      </a:prstGeom>
                      <a:noFill/>
                      <a:ln w="158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8"/>
          <p:cNvSpPr>
            <a:spLocks noChangeArrowheads="1"/>
          </p:cNvSpPr>
          <p:nvPr/>
        </p:nvSpPr>
        <p:spPr bwMode="auto">
          <a:xfrm>
            <a:off x="2014450" y="580525"/>
            <a:ext cx="5105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smtClean="0">
                <a:solidFill>
                  <a:schemeClr val="tx2"/>
                </a:solidFill>
                <a:cs typeface="Arial" charset="0"/>
              </a:rPr>
              <a:t>Siren Installations</a:t>
            </a:r>
            <a:endParaRPr lang="en-US" sz="40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1400" y="4188768"/>
            <a:ext cx="838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Saint Paul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9" name="Picture 8" descr="King Cove Sir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828800"/>
            <a:ext cx="2667000" cy="3556000"/>
          </a:xfrm>
          <a:prstGeom prst="rect">
            <a:avLst/>
          </a:prstGeom>
        </p:spPr>
      </p:pic>
      <p:pic>
        <p:nvPicPr>
          <p:cNvPr id="12" name="Picture 11" descr="AKUTAN SIR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2971800"/>
            <a:ext cx="2743200" cy="36576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124200" y="24384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4617B"/>
                </a:solidFill>
              </a:rPr>
              <a:t>Sitka</a:t>
            </a:r>
            <a:endParaRPr lang="en-US" sz="3200" b="1" dirty="0">
              <a:solidFill>
                <a:srgbClr val="04617B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0" y="4876800"/>
            <a:ext cx="2667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4617B"/>
                </a:solidFill>
              </a:rPr>
              <a:t>Kake (2)</a:t>
            </a:r>
          </a:p>
          <a:p>
            <a:r>
              <a:rPr lang="en-US" sz="3200" b="1" dirty="0" smtClean="0">
                <a:solidFill>
                  <a:srgbClr val="04617B"/>
                </a:solidFill>
              </a:rPr>
              <a:t>Karluk</a:t>
            </a:r>
          </a:p>
          <a:p>
            <a:r>
              <a:rPr lang="en-US" sz="3200" b="1" dirty="0" smtClean="0">
                <a:solidFill>
                  <a:srgbClr val="04617B"/>
                </a:solidFill>
              </a:rPr>
              <a:t>Larsen Bay</a:t>
            </a:r>
            <a:endParaRPr lang="en-US" sz="3200" b="1" dirty="0">
              <a:solidFill>
                <a:srgbClr val="04617B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1246910" y="609600"/>
            <a:ext cx="664464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en-US" sz="4000" b="1" dirty="0" smtClean="0">
                <a:solidFill>
                  <a:srgbClr val="04617B"/>
                </a:solidFill>
              </a:rPr>
              <a:t>Tsunami </a:t>
            </a:r>
            <a:r>
              <a:rPr lang="en-US" sz="4000" b="1" dirty="0">
                <a:solidFill>
                  <a:srgbClr val="04617B"/>
                </a:solidFill>
              </a:rPr>
              <a:t>Sign Program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6800" y="1600200"/>
            <a:ext cx="7010400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04617B"/>
                </a:solidFill>
              </a:rPr>
              <a:t>Installed in 2011</a:t>
            </a:r>
          </a:p>
          <a:p>
            <a:pPr algn="ctr"/>
            <a:endParaRPr lang="en-US" sz="900" b="1" u="sng" dirty="0" smtClean="0">
              <a:solidFill>
                <a:srgbClr val="04617B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4617B"/>
                </a:solidFill>
              </a:rPr>
              <a:t>Unalaska</a:t>
            </a:r>
          </a:p>
          <a:p>
            <a:pPr algn="ctr"/>
            <a:endParaRPr lang="en-US" b="1" u="sng" dirty="0" smtClean="0">
              <a:solidFill>
                <a:srgbClr val="04617B"/>
              </a:solidFill>
            </a:endParaRPr>
          </a:p>
          <a:p>
            <a:pPr algn="ctr"/>
            <a:endParaRPr lang="en-US" b="1" u="sng" dirty="0" smtClean="0">
              <a:solidFill>
                <a:srgbClr val="04617B"/>
              </a:solidFill>
            </a:endParaRPr>
          </a:p>
          <a:p>
            <a:pPr algn="ctr"/>
            <a:r>
              <a:rPr lang="en-US" sz="3200" b="1" u="sng" dirty="0" smtClean="0">
                <a:solidFill>
                  <a:srgbClr val="04617B"/>
                </a:solidFill>
              </a:rPr>
              <a:t>Spring 2012 Installation</a:t>
            </a:r>
          </a:p>
          <a:p>
            <a:endParaRPr lang="en-US" sz="1000" b="1" dirty="0" smtClean="0">
              <a:solidFill>
                <a:srgbClr val="04617B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4617B"/>
                </a:solidFill>
              </a:rPr>
              <a:t>Cordova</a:t>
            </a:r>
          </a:p>
          <a:p>
            <a:pPr algn="ctr"/>
            <a:endParaRPr lang="en-US" sz="1400" b="1" dirty="0" smtClean="0">
              <a:solidFill>
                <a:srgbClr val="04617B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4617B"/>
                </a:solidFill>
              </a:rPr>
              <a:t>Cold Bay</a:t>
            </a:r>
          </a:p>
          <a:p>
            <a:pPr algn="ctr"/>
            <a:endParaRPr lang="en-US" sz="1400" b="1" dirty="0" smtClean="0">
              <a:solidFill>
                <a:srgbClr val="04617B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4617B"/>
                </a:solidFill>
              </a:rPr>
              <a:t>Whittier</a:t>
            </a:r>
            <a:endParaRPr lang="en-US" sz="2800" b="1" dirty="0" smtClean="0">
              <a:solidFill>
                <a:srgbClr val="04617B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04617B"/>
                </a:solidFill>
              </a:rPr>
              <a:t>				</a:t>
            </a:r>
          </a:p>
          <a:p>
            <a:pPr algn="ctr"/>
            <a:endParaRPr lang="en-US" sz="2800" b="1" dirty="0">
              <a:solidFill>
                <a:srgbClr val="04617B"/>
              </a:solidFill>
            </a:endParaRPr>
          </a:p>
        </p:txBody>
      </p: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685800" y="4114800"/>
            <a:ext cx="1905000" cy="2243986"/>
            <a:chOff x="3264" y="1488"/>
            <a:chExt cx="1104" cy="1362"/>
          </a:xfrm>
        </p:grpSpPr>
        <p:pic>
          <p:nvPicPr>
            <p:cNvPr id="15" name="Picture 8" descr="Tsu Evac Rout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64" y="1488"/>
              <a:ext cx="1104" cy="1059"/>
            </a:xfrm>
            <a:prstGeom prst="rect">
              <a:avLst/>
            </a:prstGeom>
            <a:noFill/>
          </p:spPr>
        </p:pic>
        <p:pic>
          <p:nvPicPr>
            <p:cNvPr id="16" name="Picture 9" descr="TSUarrow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64" y="2562"/>
              <a:ext cx="1104" cy="288"/>
            </a:xfrm>
            <a:prstGeom prst="rect">
              <a:avLst/>
            </a:prstGeom>
            <a:noFill/>
          </p:spPr>
        </p:pic>
      </p:grpSp>
      <p:pic>
        <p:nvPicPr>
          <p:cNvPr id="17" name="Picture 16" descr="Tsu Hazar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4409564"/>
            <a:ext cx="1997825" cy="1686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NOAA Weather Radios</a:t>
            </a:r>
            <a:endParaRPr lang="en-US" b="1" dirty="0"/>
          </a:p>
        </p:txBody>
      </p:sp>
      <p:pic>
        <p:nvPicPr>
          <p:cNvPr id="4" name="Content Placeholder 3" descr="OR6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2438400"/>
            <a:ext cx="3562350" cy="3562350"/>
          </a:xfrm>
        </p:spPr>
      </p:pic>
      <p:sp>
        <p:nvSpPr>
          <p:cNvPr id="5" name="TextBox 4"/>
          <p:cNvSpPr txBox="1"/>
          <p:nvPr/>
        </p:nvSpPr>
        <p:spPr>
          <a:xfrm>
            <a:off x="3505200" y="2895600"/>
            <a:ext cx="533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4617B"/>
                </a:solidFill>
              </a:rPr>
              <a:t>50 will be distributed to communities where NOAA Weather Radio reception is available.</a:t>
            </a:r>
            <a:endParaRPr lang="en-US" sz="3600" b="1" dirty="0">
              <a:solidFill>
                <a:srgbClr val="04617B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0336" y="838200"/>
            <a:ext cx="8991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Tsunami Interactive Kiosk</a:t>
            </a:r>
          </a:p>
        </p:txBody>
      </p:sp>
      <p:pic>
        <p:nvPicPr>
          <p:cNvPr id="7" name="Picture 6" descr="VDZ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3871" y="1524000"/>
            <a:ext cx="6934200" cy="52006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38400" y="5029200"/>
            <a:ext cx="426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Valdez, Alaska</a:t>
            </a:r>
            <a:endParaRPr lang="en-US" b="1" dirty="0" smtClean="0"/>
          </a:p>
          <a:p>
            <a:pPr algn="ctr"/>
            <a:r>
              <a:rPr lang="en-US" sz="3200" b="1" dirty="0" smtClean="0"/>
              <a:t>First visitor</a:t>
            </a:r>
            <a:r>
              <a:rPr lang="en-US" sz="4000" b="1" dirty="0" smtClean="0"/>
              <a:t>!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JConey_20110615_0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400" y="2438400"/>
            <a:ext cx="5027629" cy="3352800"/>
          </a:xfrm>
          <a:prstGeom prst="rect">
            <a:avLst/>
          </a:prstGeom>
        </p:spPr>
      </p:pic>
      <p:pic>
        <p:nvPicPr>
          <p:cNvPr id="5" name="Picture 4" descr="JConey_20110615_0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733800"/>
            <a:ext cx="4456307" cy="2971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1066800"/>
            <a:ext cx="647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4617B"/>
                </a:solidFill>
              </a:rPr>
              <a:t>Installing interactive kiosk in Valdez museum annex</a:t>
            </a:r>
            <a:endParaRPr lang="en-US" sz="3200" b="1" dirty="0">
              <a:solidFill>
                <a:srgbClr val="04617B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KOD 1stus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466850"/>
            <a:ext cx="7086600" cy="53149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0336" y="838200"/>
            <a:ext cx="8991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Tsunami Interactive Kiosk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86200" y="5628382"/>
            <a:ext cx="3962400" cy="10772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</a:rPr>
              <a:t>Kodiak,  Alaska</a:t>
            </a:r>
            <a:endParaRPr lang="en-US" sz="3200" b="1" dirty="0" smtClean="0"/>
          </a:p>
          <a:p>
            <a:pPr algn="ctr"/>
            <a:r>
              <a:rPr lang="en-US" sz="3200" b="1" dirty="0" smtClean="0">
                <a:solidFill>
                  <a:srgbClr val="FFFF00"/>
                </a:solidFill>
              </a:rPr>
              <a:t>First visitors!</a:t>
            </a:r>
            <a:endParaRPr lang="en-US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0336" y="838200"/>
            <a:ext cx="8991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Tsunami Interactive Kiosk</a:t>
            </a:r>
          </a:p>
        </p:txBody>
      </p:sp>
      <p:pic>
        <p:nvPicPr>
          <p:cNvPr id="6" name="Picture 5" descr="KODG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6650" y="1422400"/>
            <a:ext cx="8050875" cy="5367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2000" y="1818382"/>
            <a:ext cx="396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Kodiak,  Alaska</a:t>
            </a:r>
          </a:p>
          <a:p>
            <a:pPr algn="ctr"/>
            <a:r>
              <a:rPr lang="en-US" sz="3200" b="1" dirty="0" smtClean="0"/>
              <a:t>Install crew!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NextBigQuak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9850" y="3557850"/>
            <a:ext cx="24796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HeidiTsunam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650" y="1676400"/>
            <a:ext cx="2438400" cy="3149711"/>
          </a:xfrm>
          <a:prstGeom prst="rect">
            <a:avLst/>
          </a:prstGeom>
          <a:noFill/>
        </p:spPr>
      </p:pic>
      <p:pic>
        <p:nvPicPr>
          <p:cNvPr id="6" name="Picture 12" descr="MollyE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4140" y="1676400"/>
            <a:ext cx="2395220" cy="3124200"/>
          </a:xfrm>
          <a:prstGeom prst="rect">
            <a:avLst/>
          </a:prstGeom>
          <a:noFill/>
        </p:spPr>
      </p:pic>
      <p:pic>
        <p:nvPicPr>
          <p:cNvPr id="8" name="Picture 14" descr="trinket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2775" y="1828800"/>
            <a:ext cx="1481138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319250" y="685800"/>
            <a:ext cx="449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4617B"/>
                </a:solidFill>
              </a:rPr>
              <a:t>Outreach Materials</a:t>
            </a:r>
            <a:endParaRPr lang="en-US" sz="3200" b="1" dirty="0">
              <a:solidFill>
                <a:srgbClr val="04617B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81400" y="160020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3400" y="1219200"/>
            <a:ext cx="81782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solidFill>
                  <a:srgbClr val="19194D"/>
                </a:solidFill>
              </a:rPr>
              <a:t>Alaska Tsunami Inundation Mapping</a:t>
            </a:r>
            <a:endParaRPr 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2362200"/>
            <a:ext cx="83058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libri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Calibri" charset="0"/>
              </a:rPr>
              <a:t>Roger Hansen,   Elena Suleimani,   Dmitry Nicolsky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alibri" charset="0"/>
              </a:rPr>
              <a:t>Alaska Earthquake Information Center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alibri" charset="0"/>
              </a:rPr>
              <a:t>Geophysical Institute, University of Alaska Fairbanks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alibri" charset="0"/>
            </a:endParaRP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libri" charset="0"/>
              </a:rPr>
              <a:t>Erv Petty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alibri" charset="0"/>
              </a:rPr>
              <a:t>Alaska Division of Homeland Security and Emergency Management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Calibri" charset="0"/>
            </a:endParaRP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libri" charset="0"/>
              </a:rPr>
              <a:t>Rod Combellick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alibri" charset="0"/>
              </a:rPr>
              <a:t>Alaska Division of Geological &amp; Geophysical Surveys</a:t>
            </a:r>
            <a:endParaRPr lang="en-US" sz="2400" b="1" dirty="0" smtClean="0">
              <a:solidFill>
                <a:srgbClr val="002060"/>
              </a:solidFill>
              <a:latin typeface="Calibri" charset="0"/>
            </a:endParaRPr>
          </a:p>
          <a:p>
            <a:endParaRPr lang="en-US" b="1" dirty="0" smtClean="0">
              <a:solidFill>
                <a:srgbClr val="002060"/>
              </a:solidFill>
              <a:latin typeface="Calibri" charset="0"/>
            </a:endParaRPr>
          </a:p>
          <a:p>
            <a:endParaRPr lang="en-US" dirty="0" smtClean="0">
              <a:latin typeface="Calibri" charset="0"/>
            </a:endParaRPr>
          </a:p>
          <a:p>
            <a:endParaRPr lang="en-US" dirty="0" smtClean="0">
              <a:latin typeface="Calibri" charset="0"/>
            </a:endParaRPr>
          </a:p>
          <a:p>
            <a:endParaRPr lang="en-US" dirty="0" smtClean="0">
              <a:latin typeface="Calibri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Content Placeholder 3" descr="Whittier - Composite.pdf"/>
          <p:cNvPicPr>
            <a:picLocks noChangeAspect="1"/>
          </p:cNvPicPr>
          <p:nvPr/>
        </p:nvPicPr>
        <p:blipFill>
          <a:blip r:embed="rId2" cstate="print"/>
          <a:srcRect l="5391" t="6734" r="7465" b="5717"/>
          <a:stretch>
            <a:fillRect/>
          </a:stretch>
        </p:blipFill>
        <p:spPr bwMode="auto">
          <a:xfrm>
            <a:off x="942100" y="1579425"/>
            <a:ext cx="726281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674725" y="685800"/>
            <a:ext cx="7772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3200" b="1" kern="0" dirty="0" smtClean="0">
                <a:solidFill>
                  <a:schemeClr val="tx2"/>
                </a:solidFill>
                <a:latin typeface="+mj-lt"/>
                <a:cs typeface="ＭＳ Ｐゴシック" charset="-128"/>
              </a:rPr>
              <a:t>Review </a:t>
            </a:r>
            <a:r>
              <a:rPr lang="en-US" sz="3200" b="1" kern="0" dirty="0">
                <a:solidFill>
                  <a:schemeClr val="tx2"/>
                </a:solidFill>
                <a:latin typeface="+mj-lt"/>
                <a:cs typeface="ＭＳ Ｐゴシック" charset="-128"/>
              </a:rPr>
              <a:t>and publication </a:t>
            </a:r>
            <a:r>
              <a:rPr lang="en-US" sz="3200" b="1" kern="0" dirty="0" smtClean="0">
                <a:solidFill>
                  <a:schemeClr val="tx2"/>
                </a:solidFill>
                <a:latin typeface="+mj-lt"/>
                <a:cs typeface="ＭＳ Ｐゴシック" charset="-128"/>
              </a:rPr>
              <a:t>process complete</a:t>
            </a:r>
            <a:endParaRPr lang="en-US" sz="3200" b="1" kern="0" dirty="0">
              <a:solidFill>
                <a:schemeClr val="tx2"/>
              </a:solidFill>
              <a:latin typeface="+mj-lt"/>
              <a:cs typeface="ＭＳ Ｐゴシック" charset="-12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16025" y="5922825"/>
            <a:ext cx="1903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kern="0" dirty="0" smtClean="0">
                <a:solidFill>
                  <a:schemeClr val="tx2"/>
                </a:solidFill>
                <a:cs typeface="ＭＳ Ｐゴシック" charset="-128"/>
              </a:rPr>
              <a:t>Whittier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609600" y="3086423"/>
            <a:ext cx="792480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u="sng" dirty="0" smtClean="0">
                <a:solidFill>
                  <a:schemeClr val="tx2"/>
                </a:solidFill>
                <a:cs typeface="Arial" charset="0"/>
              </a:rPr>
              <a:t>2011 Alaska Warnings </a:t>
            </a:r>
            <a:endParaRPr lang="en-US" sz="3200" b="1" u="sng" dirty="0">
              <a:solidFill>
                <a:schemeClr val="tx2"/>
              </a:solidFill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 smtClean="0">
              <a:solidFill>
                <a:schemeClr val="tx2"/>
              </a:solidFill>
              <a:cs typeface="Arial" charset="0"/>
            </a:endParaRPr>
          </a:p>
          <a:p>
            <a:pPr lvl="2">
              <a:buFont typeface="Arial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  <a:cs typeface="Arial" charset="0"/>
              </a:rPr>
              <a:t> March 10:  Tohoku Event</a:t>
            </a:r>
          </a:p>
          <a:p>
            <a:pPr lvl="3">
              <a:buFont typeface="Arial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  <a:cs typeface="Arial" charset="0"/>
              </a:rPr>
              <a:t> 5 Aleutian communities evacuated.  </a:t>
            </a:r>
          </a:p>
          <a:p>
            <a:pPr lvl="3"/>
            <a:endParaRPr lang="en-US" sz="1200" b="1" dirty="0" smtClean="0">
              <a:solidFill>
                <a:schemeClr val="tx2"/>
              </a:solidFill>
              <a:cs typeface="Arial" charset="0"/>
            </a:endParaRPr>
          </a:p>
          <a:p>
            <a:pPr lvl="2">
              <a:buFont typeface="Arial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  <a:cs typeface="Arial" charset="0"/>
              </a:rPr>
              <a:t> June 2:  </a:t>
            </a:r>
            <a:r>
              <a:rPr lang="en-US" sz="2800" b="1" dirty="0" err="1" smtClean="0">
                <a:solidFill>
                  <a:schemeClr val="tx2"/>
                </a:solidFill>
                <a:cs typeface="Arial" charset="0"/>
              </a:rPr>
              <a:t>Amukta</a:t>
            </a:r>
            <a:r>
              <a:rPr lang="en-US" sz="2800" b="1" dirty="0" smtClean="0">
                <a:solidFill>
                  <a:schemeClr val="tx2"/>
                </a:solidFill>
                <a:cs typeface="Arial" charset="0"/>
              </a:rPr>
              <a:t> Pass</a:t>
            </a:r>
          </a:p>
          <a:p>
            <a:pPr lvl="3"/>
            <a:endParaRPr lang="en-US" sz="1200" b="1" dirty="0" smtClean="0">
              <a:solidFill>
                <a:schemeClr val="tx2"/>
              </a:solidFill>
              <a:cs typeface="Arial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  <a:cs typeface="Arial" charset="0"/>
              </a:rPr>
              <a:t> September 23:  </a:t>
            </a:r>
            <a:r>
              <a:rPr lang="en-US" sz="2800" b="1" dirty="0" err="1" smtClean="0">
                <a:solidFill>
                  <a:schemeClr val="tx2"/>
                </a:solidFill>
                <a:cs typeface="Arial" charset="0"/>
              </a:rPr>
              <a:t>Amukta</a:t>
            </a:r>
            <a:r>
              <a:rPr lang="en-US" sz="2800" b="1" dirty="0" smtClean="0">
                <a:solidFill>
                  <a:schemeClr val="tx2"/>
                </a:solidFill>
                <a:cs typeface="Arial" charset="0"/>
              </a:rPr>
              <a:t> Pass</a:t>
            </a:r>
          </a:p>
          <a:p>
            <a:pPr>
              <a:buFont typeface="Arial" charset="0"/>
              <a:buChar char="•"/>
            </a:pPr>
            <a:endParaRPr lang="en-US" b="1" dirty="0" smtClean="0">
              <a:solidFill>
                <a:schemeClr val="tx2"/>
              </a:solidFill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b="1" dirty="0">
              <a:solidFill>
                <a:schemeClr val="tx2"/>
              </a:solidFill>
              <a:cs typeface="Arial" charset="0"/>
            </a:endParaRPr>
          </a:p>
        </p:txBody>
      </p:sp>
      <p:pic>
        <p:nvPicPr>
          <p:cNvPr id="4" name="Picture 3" descr="w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8903" y="957645"/>
            <a:ext cx="4769884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utcheva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0" y="1219200"/>
            <a:ext cx="3810000" cy="5080000"/>
          </a:xfrm>
          <a:prstGeom prst="rect">
            <a:avLst/>
          </a:prstGeom>
        </p:spPr>
      </p:pic>
      <p:pic>
        <p:nvPicPr>
          <p:cNvPr id="5" name="Picture 4" descr="dutch eva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2514600"/>
            <a:ext cx="3788800" cy="3759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2400" y="1447800"/>
            <a:ext cx="457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4617B"/>
                </a:solidFill>
              </a:rPr>
              <a:t>Unalaska Evacuation</a:t>
            </a:r>
          </a:p>
          <a:p>
            <a:pPr algn="ctr"/>
            <a:r>
              <a:rPr lang="en-US" sz="3200" b="1" dirty="0" smtClean="0">
                <a:solidFill>
                  <a:srgbClr val="04617B"/>
                </a:solidFill>
              </a:rPr>
              <a:t>June 2011</a:t>
            </a:r>
          </a:p>
          <a:p>
            <a:endParaRPr lang="en-US" sz="2400" b="1" dirty="0">
              <a:solidFill>
                <a:srgbClr val="04617B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sunamiread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762000"/>
            <a:ext cx="4458043" cy="1800364"/>
          </a:xfrm>
          <a:prstGeom prst="rect">
            <a:avLst/>
          </a:prstGeom>
          <a:ln>
            <a:noFill/>
          </a:ln>
        </p:spPr>
      </p:pic>
      <p:pic>
        <p:nvPicPr>
          <p:cNvPr id="5" name="Picture 4" descr="P10301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2397225"/>
            <a:ext cx="5353449" cy="43598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89372" y="3556337"/>
            <a:ext cx="35052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04617B"/>
                </a:solidFill>
              </a:rPr>
              <a:t>Unalaska</a:t>
            </a:r>
          </a:p>
          <a:p>
            <a:pPr algn="ctr"/>
            <a:r>
              <a:rPr lang="en-US" sz="3200" b="1" dirty="0" smtClean="0">
                <a:solidFill>
                  <a:srgbClr val="04617B"/>
                </a:solidFill>
              </a:rPr>
              <a:t>  </a:t>
            </a:r>
          </a:p>
          <a:p>
            <a:pPr algn="ctr"/>
            <a:r>
              <a:rPr lang="en-US" sz="2800" b="1" dirty="0" smtClean="0">
                <a:solidFill>
                  <a:srgbClr val="04617B"/>
                </a:solidFill>
              </a:rPr>
              <a:t>October 2011</a:t>
            </a:r>
            <a:endParaRPr lang="en-US" sz="2800" b="1" dirty="0">
              <a:solidFill>
                <a:srgbClr val="04617B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sunamiread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762000"/>
            <a:ext cx="4458043" cy="1800364"/>
          </a:xfrm>
          <a:prstGeom prst="rect">
            <a:avLst/>
          </a:prstGeom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33401" y="2808982"/>
            <a:ext cx="8077199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 dirty="0" smtClean="0">
                <a:solidFill>
                  <a:srgbClr val="04617B"/>
                </a:solidFill>
              </a:rPr>
              <a:t>2012 TR Target Communities</a:t>
            </a:r>
          </a:p>
          <a:p>
            <a:endParaRPr lang="en-US" sz="900" b="1" dirty="0" smtClean="0">
              <a:solidFill>
                <a:srgbClr val="04617B"/>
              </a:solidFill>
            </a:endParaRPr>
          </a:p>
          <a:p>
            <a:pPr algn="ctr">
              <a:buFont typeface="Wingdings" pitchFamily="2" charset="2"/>
              <a:buChar char="§"/>
            </a:pPr>
            <a:r>
              <a:rPr lang="en-US" sz="4000" b="1" dirty="0" smtClean="0">
                <a:solidFill>
                  <a:srgbClr val="04617B"/>
                </a:solidFill>
              </a:rPr>
              <a:t> Saint Paul</a:t>
            </a:r>
          </a:p>
          <a:p>
            <a:pPr algn="ctr">
              <a:buFont typeface="Wingdings" pitchFamily="2" charset="2"/>
              <a:buChar char="§"/>
            </a:pPr>
            <a:r>
              <a:rPr lang="en-US" sz="4000" b="1" dirty="0" smtClean="0">
                <a:solidFill>
                  <a:srgbClr val="04617B"/>
                </a:solidFill>
              </a:rPr>
              <a:t>  Cold Bay</a:t>
            </a:r>
          </a:p>
          <a:p>
            <a:pPr algn="ctr">
              <a:buFont typeface="Wingdings" pitchFamily="2" charset="2"/>
              <a:buChar char="§"/>
            </a:pPr>
            <a:r>
              <a:rPr lang="en-US" sz="4000" b="1" dirty="0" smtClean="0">
                <a:solidFill>
                  <a:srgbClr val="04617B"/>
                </a:solidFill>
              </a:rPr>
              <a:t>  Cordova</a:t>
            </a:r>
          </a:p>
          <a:p>
            <a:pPr algn="ctr">
              <a:buFont typeface="Wingdings" pitchFamily="2" charset="2"/>
              <a:buChar char="§"/>
            </a:pPr>
            <a:r>
              <a:rPr lang="en-US" sz="4000" b="1" dirty="0" smtClean="0">
                <a:solidFill>
                  <a:srgbClr val="04617B"/>
                </a:solidFill>
              </a:rPr>
              <a:t>  Whittier</a:t>
            </a:r>
          </a:p>
          <a:p>
            <a:endParaRPr lang="en-US" sz="2800" b="1" dirty="0" smtClean="0">
              <a:solidFill>
                <a:srgbClr val="04617B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4617B"/>
                </a:solidFill>
              </a:rPr>
              <a:t> 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AKoverUSw-roadsNoLegend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1447800"/>
            <a:ext cx="7315200" cy="5029200"/>
          </a:xfrm>
          <a:prstGeom prst="rect">
            <a:avLst/>
          </a:prstGeom>
          <a:noFill/>
          <a:ln w="2857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3" name="5-Point Star 2"/>
          <p:cNvSpPr/>
          <p:nvPr/>
        </p:nvSpPr>
        <p:spPr bwMode="auto">
          <a:xfrm>
            <a:off x="6477000" y="4648200"/>
            <a:ext cx="165100" cy="174625"/>
          </a:xfrm>
          <a:prstGeom prst="star5">
            <a:avLst/>
          </a:prstGeom>
          <a:solidFill>
            <a:srgbClr val="FF0000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5307200" y="5111264"/>
            <a:ext cx="865618" cy="36933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Sitka</a:t>
            </a:r>
            <a:endParaRPr lang="en-US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ight Arrow 5"/>
          <p:cNvSpPr/>
          <p:nvPr/>
        </p:nvSpPr>
        <p:spPr bwMode="auto">
          <a:xfrm rot="19294609">
            <a:off x="6146504" y="4962892"/>
            <a:ext cx="368518" cy="45719"/>
          </a:xfrm>
          <a:prstGeom prst="rightArrow">
            <a:avLst/>
          </a:prstGeom>
          <a:solidFill>
            <a:schemeClr val="tx2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243" name="TextBox 10"/>
          <p:cNvSpPr txBox="1">
            <a:spLocks noChangeArrowheads="1"/>
          </p:cNvSpPr>
          <p:nvPr/>
        </p:nvSpPr>
        <p:spPr bwMode="auto">
          <a:xfrm>
            <a:off x="2133600" y="990601"/>
            <a:ext cx="471840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cs typeface="Arial" charset="0"/>
              </a:rPr>
              <a:t>Tsunami Operations Workshop</a:t>
            </a:r>
            <a:endParaRPr lang="en-US" sz="24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3886200" y="5257800"/>
            <a:ext cx="152400" cy="15240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4876800" y="4724400"/>
            <a:ext cx="152400" cy="15240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5-Point Star 9"/>
          <p:cNvSpPr/>
          <p:nvPr/>
        </p:nvSpPr>
        <p:spPr>
          <a:xfrm>
            <a:off x="6248400" y="4343400"/>
            <a:ext cx="152400" cy="15240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6705600" y="4724400"/>
            <a:ext cx="152400" cy="15240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5-Point Star 11"/>
          <p:cNvSpPr/>
          <p:nvPr/>
        </p:nvSpPr>
        <p:spPr>
          <a:xfrm>
            <a:off x="6553200" y="4419600"/>
            <a:ext cx="152400" cy="15240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5943600" y="4267200"/>
            <a:ext cx="152400" cy="15240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0" y="4419600"/>
            <a:ext cx="4572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2"/>
                </a:solidFill>
                <a:cs typeface="Arial" charset="0"/>
              </a:rPr>
              <a:t> Tsunami &amp; Earthquake Science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2"/>
                </a:solidFill>
                <a:cs typeface="Arial" charset="0"/>
              </a:rPr>
              <a:t> Preparedness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2"/>
                </a:solidFill>
                <a:cs typeface="Arial" charset="0"/>
              </a:rPr>
              <a:t> Warning Reception/Dissemination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2"/>
                </a:solidFill>
                <a:cs typeface="Arial" charset="0"/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  <a:cs typeface="Arial" charset="0"/>
              </a:rPr>
              <a:t>Evac</a:t>
            </a:r>
            <a:r>
              <a:rPr lang="en-US" sz="2000" b="1" dirty="0" smtClean="0">
                <a:solidFill>
                  <a:schemeClr val="tx2"/>
                </a:solidFill>
                <a:cs typeface="Arial" charset="0"/>
              </a:rPr>
              <a:t> Planning exercise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2"/>
                </a:solidFill>
                <a:cs typeface="Arial" charset="0"/>
              </a:rPr>
              <a:t> Recovery</a:t>
            </a:r>
          </a:p>
          <a:p>
            <a:pPr>
              <a:buFont typeface="Arial" pitchFamily="34" charset="0"/>
              <a:buChar char="•"/>
            </a:pPr>
            <a:endParaRPr lang="en-US" sz="2000" b="1" dirty="0" smtClean="0">
              <a:solidFill>
                <a:schemeClr val="tx2"/>
              </a:solidFill>
              <a:cs typeface="Arial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2"/>
                </a:solidFill>
                <a:cs typeface="Arial" charset="0"/>
              </a:rPr>
              <a:t>TsunamiReady requirements</a:t>
            </a:r>
          </a:p>
          <a:p>
            <a:endParaRPr lang="en-US" sz="20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267200" y="1066800"/>
            <a:ext cx="4876800" cy="195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  <a:cs typeface="Arial" charset="0"/>
              </a:rPr>
              <a:t>Sitka Tsunami  </a:t>
            </a:r>
          </a:p>
          <a:p>
            <a:pPr algn="ctr"/>
            <a:r>
              <a:rPr lang="en-US" sz="3200" b="1" dirty="0" smtClean="0">
                <a:solidFill>
                  <a:schemeClr val="tx2"/>
                </a:solidFill>
                <a:cs typeface="Arial" charset="0"/>
              </a:rPr>
              <a:t>Ops Workshop</a:t>
            </a:r>
          </a:p>
          <a:p>
            <a:pPr algn="ctr"/>
            <a:endParaRPr lang="en-US" sz="900" b="1" dirty="0" smtClean="0">
              <a:solidFill>
                <a:schemeClr val="tx2"/>
              </a:solidFill>
              <a:cs typeface="Arial" charset="0"/>
            </a:endParaRPr>
          </a:p>
          <a:p>
            <a:r>
              <a:rPr lang="en-US" b="1" dirty="0" smtClean="0">
                <a:solidFill>
                  <a:schemeClr val="tx2"/>
                </a:solidFill>
                <a:cs typeface="Arial" charset="0"/>
              </a:rPr>
              <a:t>	</a:t>
            </a:r>
            <a:r>
              <a:rPr lang="en-US" sz="2400" b="1" dirty="0" smtClean="0">
                <a:solidFill>
                  <a:schemeClr val="tx2"/>
                </a:solidFill>
                <a:cs typeface="Arial" charset="0"/>
              </a:rPr>
              <a:t>&gt; 40 members attended</a:t>
            </a:r>
          </a:p>
          <a:p>
            <a:r>
              <a:rPr lang="en-US" sz="2400" b="1" dirty="0" smtClean="0">
                <a:solidFill>
                  <a:schemeClr val="tx2"/>
                </a:solidFill>
                <a:cs typeface="Arial" charset="0"/>
              </a:rPr>
              <a:t>	&gt; 20 Communities </a:t>
            </a:r>
            <a:endParaRPr lang="en-US" sz="2400" b="1" dirty="0">
              <a:solidFill>
                <a:schemeClr val="tx2"/>
              </a:solidFill>
              <a:cs typeface="Arial" charset="0"/>
            </a:endParaRPr>
          </a:p>
        </p:txBody>
      </p:sp>
      <p:pic>
        <p:nvPicPr>
          <p:cNvPr id="2" name="Picture 2" descr="E:\SIT Pix\P1030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1824" y="3733800"/>
            <a:ext cx="4667462" cy="3099486"/>
          </a:xfrm>
          <a:prstGeom prst="rect">
            <a:avLst/>
          </a:prstGeom>
          <a:noFill/>
        </p:spPr>
      </p:pic>
      <p:pic>
        <p:nvPicPr>
          <p:cNvPr id="15363" name="Picture 3" descr="E:\SIT Pix\P1030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31" y="1198602"/>
            <a:ext cx="4391451" cy="2916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5486400" y="1524000"/>
            <a:ext cx="3276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  <a:cs typeface="Arial" charset="0"/>
              </a:rPr>
              <a:t>School</a:t>
            </a:r>
          </a:p>
          <a:p>
            <a:pPr algn="ctr"/>
            <a:r>
              <a:rPr lang="en-US" sz="3200" b="1" dirty="0" smtClean="0">
                <a:solidFill>
                  <a:schemeClr val="tx2"/>
                </a:solidFill>
                <a:cs typeface="Arial" charset="0"/>
              </a:rPr>
              <a:t>Visits</a:t>
            </a:r>
            <a:endParaRPr lang="en-US" sz="3200" b="1" dirty="0">
              <a:solidFill>
                <a:schemeClr val="tx2"/>
              </a:solidFill>
              <a:cs typeface="Arial" charset="0"/>
            </a:endParaRPr>
          </a:p>
        </p:txBody>
      </p:sp>
      <p:pic>
        <p:nvPicPr>
          <p:cNvPr id="16386" name="Picture 2" descr="E:\SIT Pix\dutch pix\IMG_01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34" y="3875901"/>
            <a:ext cx="4758265" cy="2676525"/>
          </a:xfrm>
          <a:prstGeom prst="rect">
            <a:avLst/>
          </a:prstGeom>
          <a:noFill/>
        </p:spPr>
      </p:pic>
      <p:pic>
        <p:nvPicPr>
          <p:cNvPr id="16387" name="Picture 3" descr="E:\SIT Pix\dutch pix\IMG_01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15" y="1066800"/>
            <a:ext cx="4741333" cy="2667000"/>
          </a:xfrm>
          <a:prstGeom prst="rect">
            <a:avLst/>
          </a:prstGeom>
          <a:noFill/>
        </p:spPr>
      </p:pic>
      <p:pic>
        <p:nvPicPr>
          <p:cNvPr id="16388" name="Picture 4" descr="E:\SIT Pix\dutch pix\P10301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971800"/>
            <a:ext cx="4064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SIT Pix\dutch pix\IMG_01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267200"/>
            <a:ext cx="4157133" cy="2338388"/>
          </a:xfrm>
          <a:prstGeom prst="rect">
            <a:avLst/>
          </a:prstGeom>
          <a:noFill/>
        </p:spPr>
      </p:pic>
      <p:pic>
        <p:nvPicPr>
          <p:cNvPr id="17411" name="Picture 3" descr="E:\SIT Pix\dutch pix\IMG_01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267200"/>
            <a:ext cx="4114800" cy="2314575"/>
          </a:xfrm>
          <a:prstGeom prst="rect">
            <a:avLst/>
          </a:prstGeom>
          <a:noFill/>
        </p:spPr>
      </p:pic>
      <p:pic>
        <p:nvPicPr>
          <p:cNvPr id="17412" name="Picture 4" descr="E:\SIT Pix\dutch pix\IMG_01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866775"/>
            <a:ext cx="5638800" cy="3171825"/>
          </a:xfrm>
          <a:prstGeom prst="rect">
            <a:avLst/>
          </a:prstGeom>
          <a:noFill/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09600" y="1371600"/>
            <a:ext cx="2209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cs typeface="Arial" charset="0"/>
              </a:rPr>
              <a:t>Drop….</a:t>
            </a:r>
          </a:p>
          <a:p>
            <a:r>
              <a:rPr lang="en-US" sz="3200" b="1" dirty="0" smtClean="0">
                <a:solidFill>
                  <a:schemeClr val="tx2"/>
                </a:solidFill>
                <a:cs typeface="Arial" charset="0"/>
              </a:rPr>
              <a:t>Cover…</a:t>
            </a:r>
          </a:p>
          <a:p>
            <a:r>
              <a:rPr lang="en-US" sz="3200" b="1" dirty="0" smtClean="0">
                <a:solidFill>
                  <a:schemeClr val="tx2"/>
                </a:solidFill>
                <a:cs typeface="Arial" charset="0"/>
              </a:rPr>
              <a:t>Hold On!</a:t>
            </a:r>
            <a:endParaRPr lang="en-US" sz="3200" b="1" dirty="0">
              <a:solidFill>
                <a:schemeClr val="tx2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1842</TotalTime>
  <Words>235</Words>
  <Application>Microsoft Macintosh PowerPoint</Application>
  <PresentationFormat>On-screen Show (4:3)</PresentationFormat>
  <Paragraphs>98</Paragraphs>
  <Slides>20</Slides>
  <Notes>0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Flow</vt:lpstr>
      <vt:lpstr>Photo Editor Photo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NOAA Weather Radios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Military and Veterans Affairs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epetty</dc:creator>
  <cp:lastModifiedBy>Lauren Koellermeier</cp:lastModifiedBy>
  <cp:revision>179</cp:revision>
  <dcterms:created xsi:type="dcterms:W3CDTF">2012-02-05T07:05:20Z</dcterms:created>
  <dcterms:modified xsi:type="dcterms:W3CDTF">2012-02-27T17:45:53Z</dcterms:modified>
</cp:coreProperties>
</file>