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56" r:id="rId2"/>
    <p:sldMasterId id="2147483768" r:id="rId3"/>
  </p:sldMasterIdLst>
  <p:notesMasterIdLst>
    <p:notesMasterId r:id="rId16"/>
  </p:notesMasterIdLst>
  <p:handoutMasterIdLst>
    <p:handoutMasterId r:id="rId17"/>
  </p:handoutMasterIdLst>
  <p:sldIdLst>
    <p:sldId id="307" r:id="rId4"/>
    <p:sldId id="256" r:id="rId5"/>
    <p:sldId id="305" r:id="rId6"/>
    <p:sldId id="304" r:id="rId7"/>
    <p:sldId id="261" r:id="rId8"/>
    <p:sldId id="270" r:id="rId9"/>
    <p:sldId id="279" r:id="rId10"/>
    <p:sldId id="303" r:id="rId11"/>
    <p:sldId id="280" r:id="rId12"/>
    <p:sldId id="302" r:id="rId13"/>
    <p:sldId id="301"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4660"/>
  </p:normalViewPr>
  <p:slideViewPr>
    <p:cSldViewPr>
      <p:cViewPr>
        <p:scale>
          <a:sx n="80" d="100"/>
          <a:sy n="80" d="100"/>
        </p:scale>
        <p:origin x="-22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0F9424-6028-40CE-8F5C-B209740EFF4C}" type="datetimeFigureOut">
              <a:rPr lang="en-US" smtClean="0"/>
              <a:pPr/>
              <a:t>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963027-9341-4167-A761-07902F7BAFA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555429-66A8-4A67-9A59-9CEC32FCCE0A}" type="datetimeFigureOut">
              <a:rPr lang="en-US" smtClean="0"/>
              <a:pPr/>
              <a:t>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D5498D-F9C4-4CE8-8C1F-4229AB45C4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test result was mixed. Some radio broadcasters received the same the way it was supposed to be, printout with the right codes, etc. Others like WAPA and Univision did not receive the test with the PRZALL codes.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He </a:t>
            </a:r>
            <a:r>
              <a:rPr lang="en-US" sz="1200" kern="1200" dirty="0" err="1" smtClean="0">
                <a:solidFill>
                  <a:schemeClr val="tx1"/>
                </a:solidFill>
                <a:latin typeface="+mn-lt"/>
                <a:ea typeface="+mn-ea"/>
                <a:cs typeface="+mn-cs"/>
              </a:rPr>
              <a:t>verificado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en </a:t>
            </a:r>
            <a:r>
              <a:rPr lang="en-US" sz="1200" kern="1200" dirty="0" err="1" smtClean="0">
                <a:solidFill>
                  <a:schemeClr val="tx1"/>
                </a:solidFill>
                <a:latin typeface="+mn-lt"/>
                <a:ea typeface="+mn-ea"/>
                <a:cs typeface="+mn-cs"/>
              </a:rPr>
              <a:t>nuestro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sistema</a:t>
            </a:r>
            <a:r>
              <a:rPr lang="en-US" sz="1200" kern="1200" dirty="0" smtClean="0">
                <a:solidFill>
                  <a:schemeClr val="tx1"/>
                </a:solidFill>
                <a:latin typeface="+mn-lt"/>
                <a:ea typeface="+mn-ea"/>
                <a:cs typeface="+mn-cs"/>
              </a:rPr>
              <a:t> de EAS la </a:t>
            </a:r>
            <a:r>
              <a:rPr lang="en-US" sz="1200" kern="1200" dirty="0" err="1" smtClean="0">
                <a:solidFill>
                  <a:schemeClr val="tx1"/>
                </a:solidFill>
                <a:latin typeface="+mn-lt"/>
                <a:ea typeface="+mn-ea"/>
                <a:cs typeface="+mn-cs"/>
              </a:rPr>
              <a:t>opción</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usar</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codigo</a:t>
            </a:r>
            <a:r>
              <a:rPr lang="en-US" sz="1200" kern="1200" dirty="0" smtClean="0">
                <a:solidFill>
                  <a:schemeClr val="tx1"/>
                </a:solidFill>
                <a:latin typeface="+mn-lt"/>
                <a:ea typeface="+mn-ea"/>
                <a:cs typeface="+mn-cs"/>
              </a:rPr>
              <a:t> ALL PR (072000) </a:t>
            </a:r>
            <a:r>
              <a:rPr lang="en-US" sz="1200" kern="1200" dirty="0" err="1" smtClean="0">
                <a:solidFill>
                  <a:schemeClr val="tx1"/>
                </a:solidFill>
                <a:latin typeface="+mn-lt"/>
                <a:ea typeface="+mn-ea"/>
                <a:cs typeface="+mn-cs"/>
              </a:rPr>
              <a:t>está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disponible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Efectivo</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miercoles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viene</a:t>
            </a:r>
            <a:r>
              <a:rPr lang="en-US" sz="1200" kern="1200" dirty="0" smtClean="0">
                <a:solidFill>
                  <a:schemeClr val="tx1"/>
                </a:solidFill>
                <a:latin typeface="+mn-lt"/>
                <a:ea typeface="+mn-ea"/>
                <a:cs typeface="+mn-cs"/>
              </a:rPr>
              <a:t> con la </a:t>
            </a:r>
            <a:r>
              <a:rPr lang="en-US" sz="1200" kern="1200" dirty="0" err="1" smtClean="0">
                <a:solidFill>
                  <a:schemeClr val="tx1"/>
                </a:solidFill>
                <a:latin typeface="+mn-lt"/>
                <a:ea typeface="+mn-ea"/>
                <a:cs typeface="+mn-cs"/>
              </a:rPr>
              <a:t>prueba</a:t>
            </a:r>
            <a:r>
              <a:rPr lang="en-US" sz="1200" kern="1200" dirty="0" smtClean="0">
                <a:solidFill>
                  <a:schemeClr val="tx1"/>
                </a:solidFill>
                <a:latin typeface="+mn-lt"/>
                <a:ea typeface="+mn-ea"/>
                <a:cs typeface="+mn-cs"/>
              </a:rPr>
              <a:t> RWT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se </a:t>
            </a:r>
            <a:r>
              <a:rPr lang="en-US" sz="1200" kern="1200" dirty="0" err="1" smtClean="0">
                <a:solidFill>
                  <a:schemeClr val="tx1"/>
                </a:solidFill>
                <a:latin typeface="+mn-lt"/>
                <a:ea typeface="+mn-ea"/>
                <a:cs typeface="+mn-cs"/>
              </a:rPr>
              <a:t>realiza</a:t>
            </a:r>
            <a:r>
              <a:rPr lang="en-US" sz="1200" kern="1200" dirty="0" smtClean="0">
                <a:solidFill>
                  <a:schemeClr val="tx1"/>
                </a:solidFill>
                <a:latin typeface="+mn-lt"/>
                <a:ea typeface="+mn-ea"/>
                <a:cs typeface="+mn-cs"/>
              </a:rPr>
              <a:t> entre </a:t>
            </a:r>
            <a:r>
              <a:rPr lang="en-US" sz="1200" kern="1200" dirty="0" err="1" smtClean="0">
                <a:solidFill>
                  <a:schemeClr val="tx1"/>
                </a:solidFill>
                <a:latin typeface="+mn-lt"/>
                <a:ea typeface="+mn-ea"/>
                <a:cs typeface="+mn-cs"/>
              </a:rPr>
              <a:t>las</a:t>
            </a:r>
            <a:r>
              <a:rPr lang="en-US" sz="1200" kern="1200" dirty="0" smtClean="0">
                <a:solidFill>
                  <a:schemeClr val="tx1"/>
                </a:solidFill>
                <a:latin typeface="+mn-lt"/>
                <a:ea typeface="+mn-ea"/>
                <a:cs typeface="+mn-cs"/>
              </a:rPr>
              <a:t> 11a-12 </a:t>
            </a:r>
            <a:r>
              <a:rPr lang="en-US" sz="1200" kern="1200" dirty="0" err="1" smtClean="0">
                <a:solidFill>
                  <a:schemeClr val="tx1"/>
                </a:solidFill>
                <a:latin typeface="+mn-lt"/>
                <a:ea typeface="+mn-ea"/>
                <a:cs typeface="+mn-cs"/>
              </a:rPr>
              <a:t>md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vamos</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utilizar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código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solamente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Esto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garantizará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mensaje</a:t>
            </a:r>
            <a:r>
              <a:rPr lang="en-US" sz="1200" kern="1200" dirty="0" smtClean="0">
                <a:solidFill>
                  <a:schemeClr val="tx1"/>
                </a:solidFill>
                <a:latin typeface="+mn-lt"/>
                <a:ea typeface="+mn-ea"/>
                <a:cs typeface="+mn-cs"/>
              </a:rPr>
              <a:t> sea </a:t>
            </a:r>
            <a:r>
              <a:rPr lang="en-US" sz="1200" kern="1200" dirty="0" err="1" smtClean="0">
                <a:solidFill>
                  <a:schemeClr val="tx1"/>
                </a:solidFill>
                <a:latin typeface="+mn-lt"/>
                <a:ea typeface="+mn-ea"/>
                <a:cs typeface="+mn-cs"/>
              </a:rPr>
              <a:t>recibido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por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todos</a:t>
            </a:r>
            <a:r>
              <a:rPr lang="en-US" sz="1200" kern="1200" dirty="0" smtClean="0">
                <a:solidFill>
                  <a:schemeClr val="tx1"/>
                </a:solidFill>
                <a:latin typeface="+mn-lt"/>
                <a:ea typeface="+mn-ea"/>
                <a:cs typeface="+mn-cs"/>
              </a:rPr>
              <a:t> los radio </a:t>
            </a:r>
            <a:r>
              <a:rPr lang="en-US" sz="1200" kern="1200" dirty="0" err="1" smtClean="0">
                <a:solidFill>
                  <a:schemeClr val="tx1"/>
                </a:solidFill>
                <a:latin typeface="+mn-lt"/>
                <a:ea typeface="+mn-ea"/>
                <a:cs typeface="+mn-cs"/>
              </a:rPr>
              <a:t>difusores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monitoreen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frequencias</a:t>
            </a:r>
            <a:r>
              <a:rPr lang="en-US" sz="1200" kern="1200" dirty="0" smtClean="0">
                <a:solidFill>
                  <a:schemeClr val="tx1"/>
                </a:solidFill>
                <a:latin typeface="+mn-lt"/>
                <a:ea typeface="+mn-ea"/>
                <a:cs typeface="+mn-cs"/>
              </a:rPr>
              <a:t> de NOAA. De </a:t>
            </a:r>
            <a:r>
              <a:rPr lang="en-US" sz="1200" kern="1200" dirty="0" err="1" smtClean="0">
                <a:solidFill>
                  <a:schemeClr val="tx1"/>
                </a:solidFill>
                <a:latin typeface="+mn-lt"/>
                <a:ea typeface="+mn-ea"/>
                <a:cs typeface="+mn-cs"/>
              </a:rPr>
              <a:t>resultar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exitoso</a:t>
            </a:r>
            <a:r>
              <a:rPr lang="en-US" sz="1200" kern="1200" dirty="0" smtClean="0">
                <a:solidFill>
                  <a:schemeClr val="tx1"/>
                </a:solidFill>
                <a:latin typeface="+mn-lt"/>
                <a:ea typeface="+mn-ea"/>
                <a:cs typeface="+mn-cs"/>
              </a:rPr>
              <a:t> el RWT del </a:t>
            </a:r>
            <a:r>
              <a:rPr lang="en-US" sz="1200" kern="1200" dirty="0" err="1" smtClean="0">
                <a:solidFill>
                  <a:schemeClr val="tx1"/>
                </a:solidFill>
                <a:latin typeface="+mn-lt"/>
                <a:ea typeface="+mn-ea"/>
                <a:cs typeface="+mn-cs"/>
              </a:rPr>
              <a:t>próximo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miercoles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entoces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todos</a:t>
            </a:r>
            <a:r>
              <a:rPr lang="en-US" sz="1200" kern="1200" dirty="0" smtClean="0">
                <a:solidFill>
                  <a:schemeClr val="tx1"/>
                </a:solidFill>
                <a:latin typeface="+mn-lt"/>
                <a:ea typeface="+mn-ea"/>
                <a:cs typeface="+mn-cs"/>
              </a:rPr>
              <a:t> los </a:t>
            </a:r>
            <a:r>
              <a:rPr lang="en-US" sz="1200" kern="1200" dirty="0" err="1" smtClean="0">
                <a:solidFill>
                  <a:schemeClr val="tx1"/>
                </a:solidFill>
                <a:latin typeface="+mn-lt"/>
                <a:ea typeface="+mn-ea"/>
                <a:cs typeface="+mn-cs"/>
              </a:rPr>
              <a:t>avisos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requieran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activación</a:t>
            </a:r>
            <a:r>
              <a:rPr lang="en-US" sz="1200" kern="1200" dirty="0" smtClean="0">
                <a:solidFill>
                  <a:schemeClr val="tx1"/>
                </a:solidFill>
                <a:latin typeface="+mn-lt"/>
                <a:ea typeface="+mn-ea"/>
                <a:cs typeface="+mn-cs"/>
              </a:rPr>
              <a:t> total </a:t>
            </a:r>
            <a:r>
              <a:rPr lang="en-US" sz="1200" kern="1200" dirty="0" err="1" smtClean="0">
                <a:solidFill>
                  <a:schemeClr val="tx1"/>
                </a:solidFill>
                <a:latin typeface="+mn-lt"/>
                <a:ea typeface="+mn-ea"/>
                <a:cs typeface="+mn-cs"/>
              </a:rPr>
              <a:t>para</a:t>
            </a:r>
            <a:r>
              <a:rPr lang="en-US" sz="1200" kern="1200" dirty="0" smtClean="0">
                <a:solidFill>
                  <a:schemeClr val="tx1"/>
                </a:solidFill>
                <a:latin typeface="+mn-lt"/>
                <a:ea typeface="+mn-ea"/>
                <a:cs typeface="+mn-cs"/>
              </a:rPr>
              <a:t> PR, se </a:t>
            </a:r>
            <a:r>
              <a:rPr lang="en-US" sz="1200" kern="1200" dirty="0" err="1" smtClean="0">
                <a:solidFill>
                  <a:schemeClr val="tx1"/>
                </a:solidFill>
                <a:latin typeface="+mn-lt"/>
                <a:ea typeface="+mn-ea"/>
                <a:cs typeface="+mn-cs"/>
              </a:rPr>
              <a:t>utilizará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código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solamente</a:t>
            </a:r>
            <a:r>
              <a:rPr lang="en-US" sz="1200" kern="1200" dirty="0" smtClean="0">
                <a:solidFill>
                  <a:schemeClr val="tx1"/>
                </a:solidFill>
                <a:latin typeface="+mn-lt"/>
                <a:ea typeface="+mn-ea"/>
                <a:cs typeface="+mn-cs"/>
              </a:rPr>
              <a:t>, en </a:t>
            </a:r>
            <a:r>
              <a:rPr lang="en-US" sz="1200" kern="1200" dirty="0" err="1" smtClean="0">
                <a:solidFill>
                  <a:schemeClr val="tx1"/>
                </a:solidFill>
                <a:latin typeface="+mn-lt"/>
                <a:ea typeface="+mn-ea"/>
                <a:cs typeface="+mn-cs"/>
              </a:rPr>
              <a:t>vez</a:t>
            </a:r>
            <a:r>
              <a:rPr lang="en-US" sz="1200" kern="1200" dirty="0" smtClean="0">
                <a:solidFill>
                  <a:schemeClr val="tx1"/>
                </a:solidFill>
                <a:latin typeface="+mn-lt"/>
                <a:ea typeface="+mn-ea"/>
                <a:cs typeface="+mn-cs"/>
              </a:rPr>
              <a:t> de los </a:t>
            </a:r>
            <a:r>
              <a:rPr lang="en-US" sz="1200" kern="1200" dirty="0" err="1" smtClean="0">
                <a:solidFill>
                  <a:schemeClr val="tx1"/>
                </a:solidFill>
                <a:latin typeface="+mn-lt"/>
                <a:ea typeface="+mn-ea"/>
                <a:cs typeface="+mn-cs"/>
              </a:rPr>
              <a:t>codigos</a:t>
            </a:r>
            <a:r>
              <a:rPr lang="en-US" sz="1200" kern="1200" dirty="0" smtClean="0">
                <a:solidFill>
                  <a:schemeClr val="tx1"/>
                </a:solidFill>
                <a:latin typeface="+mn-lt"/>
                <a:ea typeface="+mn-ea"/>
                <a:cs typeface="+mn-cs"/>
              </a:rPr>
              <a:t> FIPS </a:t>
            </a:r>
            <a:r>
              <a:rPr lang="en-US" sz="1200" kern="1200" dirty="0" err="1" smtClean="0">
                <a:solidFill>
                  <a:schemeClr val="tx1"/>
                </a:solidFill>
                <a:latin typeface="+mn-lt"/>
                <a:ea typeface="+mn-ea"/>
                <a:cs typeface="+mn-cs"/>
              </a:rPr>
              <a:t>individuales</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cada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municipio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como</a:t>
            </a:r>
            <a:r>
              <a:rPr lang="en-US" sz="1200" kern="1200" dirty="0" smtClean="0">
                <a:solidFill>
                  <a:schemeClr val="tx1"/>
                </a:solidFill>
                <a:latin typeface="+mn-lt"/>
                <a:ea typeface="+mn-ea"/>
                <a:cs typeface="+mn-cs"/>
              </a:rPr>
              <a:t> se </a:t>
            </a:r>
            <a:r>
              <a:rPr lang="en-US" sz="1200" kern="1200" dirty="0" err="1" smtClean="0">
                <a:solidFill>
                  <a:schemeClr val="tx1"/>
                </a:solidFill>
                <a:latin typeface="+mn-lt"/>
                <a:ea typeface="+mn-ea"/>
                <a:cs typeface="+mn-cs"/>
              </a:rPr>
              <a:t>hacía</a:t>
            </a:r>
            <a:r>
              <a:rPr lang="en-US" sz="1200" kern="1200" dirty="0" smtClean="0">
                <a:solidFill>
                  <a:schemeClr val="tx1"/>
                </a:solidFill>
                <a:latin typeface="+mn-lt"/>
                <a:ea typeface="+mn-ea"/>
                <a:cs typeface="+mn-cs"/>
              </a:rPr>
              <a:t> en el </a:t>
            </a:r>
            <a:r>
              <a:rPr lang="en-US" sz="1200" kern="1200" dirty="0" err="1" smtClean="0">
                <a:solidFill>
                  <a:schemeClr val="tx1"/>
                </a:solidFill>
                <a:latin typeface="+mn-lt"/>
                <a:ea typeface="+mn-ea"/>
                <a:cs typeface="+mn-cs"/>
              </a:rPr>
              <a:t>pasado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Esto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debe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simplificar</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proceso</a:t>
            </a:r>
            <a:r>
              <a:rPr lang="en-US" sz="1200" kern="1200" dirty="0" smtClean="0">
                <a:solidFill>
                  <a:schemeClr val="tx1"/>
                </a:solidFill>
                <a:latin typeface="+mn-lt"/>
                <a:ea typeface="+mn-ea"/>
                <a:cs typeface="+mn-cs"/>
              </a:rPr>
              <a:t> y a la </a:t>
            </a:r>
            <a:r>
              <a:rPr lang="en-US" sz="1200" kern="1200" dirty="0" err="1" smtClean="0">
                <a:solidFill>
                  <a:schemeClr val="tx1"/>
                </a:solidFill>
                <a:latin typeface="+mn-lt"/>
                <a:ea typeface="+mn-ea"/>
                <a:cs typeface="+mn-cs"/>
              </a:rPr>
              <a:t>misma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vez</a:t>
            </a:r>
            <a:r>
              <a:rPr lang="en-US" sz="1200" kern="1200" dirty="0" smtClean="0">
                <a:solidFill>
                  <a:schemeClr val="tx1"/>
                </a:solidFill>
                <a:latin typeface="+mn-lt"/>
                <a:ea typeface="+mn-ea"/>
                <a:cs typeface="+mn-cs"/>
              </a:rPr>
              <a:t> me </a:t>
            </a:r>
            <a:r>
              <a:rPr lang="en-US" sz="1200" kern="1200" dirty="0" err="1" smtClean="0">
                <a:solidFill>
                  <a:schemeClr val="tx1"/>
                </a:solidFill>
                <a:latin typeface="+mn-lt"/>
                <a:ea typeface="+mn-ea"/>
                <a:cs typeface="+mn-cs"/>
              </a:rPr>
              <a:t>resuelve</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problema</a:t>
            </a:r>
            <a:r>
              <a:rPr lang="en-US" sz="1200" kern="1200" dirty="0" smtClean="0">
                <a:solidFill>
                  <a:schemeClr val="tx1"/>
                </a:solidFill>
                <a:latin typeface="+mn-lt"/>
                <a:ea typeface="+mn-ea"/>
                <a:cs typeface="+mn-cs"/>
              </a:rPr>
              <a:t> de la </a:t>
            </a:r>
            <a:r>
              <a:rPr lang="en-US" sz="1200" kern="1200" dirty="0" err="1" smtClean="0">
                <a:solidFill>
                  <a:schemeClr val="tx1"/>
                </a:solidFill>
                <a:latin typeface="+mn-lt"/>
                <a:ea typeface="+mn-ea"/>
                <a:cs typeface="+mn-cs"/>
              </a:rPr>
              <a:t>limitación</a:t>
            </a:r>
            <a:r>
              <a:rPr lang="en-US" sz="1200" kern="1200" dirty="0" smtClean="0">
                <a:solidFill>
                  <a:schemeClr val="tx1"/>
                </a:solidFill>
                <a:latin typeface="+mn-lt"/>
                <a:ea typeface="+mn-ea"/>
                <a:cs typeface="+mn-cs"/>
              </a:rPr>
              <a:t> de 31 FIPS </a:t>
            </a:r>
            <a:r>
              <a:rPr lang="en-US" sz="1200" kern="1200" dirty="0" err="1" smtClean="0">
                <a:solidFill>
                  <a:schemeClr val="tx1"/>
                </a:solidFill>
                <a:latin typeface="+mn-lt"/>
                <a:ea typeface="+mn-ea"/>
                <a:cs typeface="+mn-cs"/>
              </a:rPr>
              <a:t>por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transmisor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Esto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debe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garantizar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que</a:t>
            </a:r>
            <a:r>
              <a:rPr lang="en-US" sz="1200" kern="1200" dirty="0" smtClean="0">
                <a:solidFill>
                  <a:schemeClr val="tx1"/>
                </a:solidFill>
                <a:latin typeface="+mn-lt"/>
                <a:ea typeface="+mn-ea"/>
                <a:cs typeface="+mn-cs"/>
              </a:rPr>
              <a:t> en </a:t>
            </a:r>
            <a:r>
              <a:rPr lang="en-US" sz="1200" kern="1200" dirty="0" err="1" smtClean="0">
                <a:solidFill>
                  <a:schemeClr val="tx1"/>
                </a:solidFill>
                <a:latin typeface="+mn-lt"/>
                <a:ea typeface="+mn-ea"/>
                <a:cs typeface="+mn-cs"/>
              </a:rPr>
              <a:t>Lantex</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todo</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mundo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reciba</a:t>
            </a:r>
            <a:r>
              <a:rPr lang="en-US" sz="1200" kern="1200" dirty="0" smtClean="0">
                <a:solidFill>
                  <a:schemeClr val="tx1"/>
                </a:solidFill>
                <a:latin typeface="+mn-lt"/>
                <a:ea typeface="+mn-ea"/>
                <a:cs typeface="+mn-cs"/>
              </a:rPr>
              <a:t> el </a:t>
            </a:r>
            <a:r>
              <a:rPr lang="en-US" sz="1200" kern="1200" dirty="0" err="1" smtClean="0">
                <a:solidFill>
                  <a:schemeClr val="tx1"/>
                </a:solidFill>
                <a:latin typeface="+mn-lt"/>
                <a:ea typeface="+mn-ea"/>
                <a:cs typeface="+mn-cs"/>
              </a:rPr>
              <a:t>aviso</a:t>
            </a:r>
            <a:r>
              <a:rPr lang="en-US" sz="1200" kern="1200" dirty="0" smtClean="0">
                <a:solidFill>
                  <a:schemeClr val="tx1"/>
                </a:solidFill>
                <a:latin typeface="+mn-lt"/>
                <a:ea typeface="+mn-ea"/>
                <a:cs typeface="+mn-cs"/>
              </a:rPr>
              <a:t> del </a:t>
            </a:r>
            <a:r>
              <a:rPr lang="en-US" sz="1200" kern="1200" dirty="0" err="1" smtClean="0">
                <a:solidFill>
                  <a:schemeClr val="tx1"/>
                </a:solidFill>
                <a:latin typeface="+mn-lt"/>
                <a:ea typeface="+mn-ea"/>
                <a:cs typeface="+mn-cs"/>
              </a:rPr>
              <a:t>simulacro</a:t>
            </a:r>
            <a:r>
              <a:rPr lang="en-US" sz="1200" kern="1200" dirty="0" smtClean="0">
                <a:solidFill>
                  <a:schemeClr val="tx1"/>
                </a:solidFill>
                <a:latin typeface="+mn-lt"/>
                <a:ea typeface="+mn-ea"/>
                <a:cs typeface="+mn-cs"/>
              </a:rPr>
              <a:t>, interior y </a:t>
            </a:r>
            <a:r>
              <a:rPr lang="en-US" sz="1200" kern="1200" dirty="0" err="1" smtClean="0">
                <a:solidFill>
                  <a:schemeClr val="tx1"/>
                </a:solidFill>
                <a:latin typeface="+mn-lt"/>
                <a:ea typeface="+mn-ea"/>
                <a:cs typeface="+mn-cs"/>
              </a:rPr>
              <a:t>costa</a:t>
            </a:r>
            <a:r>
              <a:rPr lang="en-US" sz="1200" kern="1200" dirty="0" smtClean="0">
                <a:solidFill>
                  <a:schemeClr val="tx1"/>
                </a:solidFill>
                <a:latin typeface="+mn-lt"/>
                <a:ea typeface="+mn-ea"/>
                <a:cs typeface="+mn-cs"/>
              </a:rPr>
              <a:t>.</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They </a:t>
            </a:r>
            <a:r>
              <a:rPr lang="en-US" sz="1200" kern="1200" dirty="0" smtClean="0">
                <a:solidFill>
                  <a:schemeClr val="tx1"/>
                </a:solidFill>
                <a:latin typeface="+mn-lt"/>
                <a:ea typeface="+mn-ea"/>
                <a:cs typeface="+mn-cs"/>
              </a:rPr>
              <a:t>are exploring the </a:t>
            </a:r>
            <a:r>
              <a:rPr lang="en-US" sz="1200" kern="1200" dirty="0" err="1" smtClean="0">
                <a:solidFill>
                  <a:schemeClr val="tx1"/>
                </a:solidFill>
                <a:latin typeface="+mn-lt"/>
                <a:ea typeface="+mn-ea"/>
                <a:cs typeface="+mn-cs"/>
              </a:rPr>
              <a:t>issue,maybe</a:t>
            </a:r>
            <a:r>
              <a:rPr lang="en-US" sz="1200" kern="1200" dirty="0" smtClean="0">
                <a:solidFill>
                  <a:schemeClr val="tx1"/>
                </a:solidFill>
                <a:latin typeface="+mn-lt"/>
                <a:ea typeface="+mn-ea"/>
                <a:cs typeface="+mn-cs"/>
              </a:rPr>
              <a:t> they need to program the 072000 code into their EAS decoders database because the PRZALL code came with </a:t>
            </a:r>
            <a:r>
              <a:rPr lang="en-US" sz="1200" kern="1200" dirty="0" err="1" smtClean="0">
                <a:solidFill>
                  <a:schemeClr val="tx1"/>
                </a:solidFill>
                <a:latin typeface="+mn-lt"/>
                <a:ea typeface="+mn-ea"/>
                <a:cs typeface="+mn-cs"/>
              </a:rPr>
              <a:t>Hazcollect</a:t>
            </a:r>
            <a:r>
              <a:rPr lang="en-US" sz="1200" kern="1200" dirty="0" smtClean="0">
                <a:solidFill>
                  <a:schemeClr val="tx1"/>
                </a:solidFill>
                <a:latin typeface="+mn-lt"/>
                <a:ea typeface="+mn-ea"/>
                <a:cs typeface="+mn-cs"/>
              </a:rPr>
              <a:t>, and probably it must be entered manually into the decoder database. That what we did at the office.</a:t>
            </a:r>
            <a:endParaRPr lang="en-US" dirty="0"/>
          </a:p>
        </p:txBody>
      </p:sp>
      <p:sp>
        <p:nvSpPr>
          <p:cNvPr id="4" name="Slide Number Placeholder 3"/>
          <p:cNvSpPr>
            <a:spLocks noGrp="1"/>
          </p:cNvSpPr>
          <p:nvPr>
            <p:ph type="sldNum" sz="quarter" idx="10"/>
          </p:nvPr>
        </p:nvSpPr>
        <p:spPr/>
        <p:txBody>
          <a:bodyPr/>
          <a:lstStyle/>
          <a:p>
            <a:fld id="{C8D5498D-F9C4-4CE8-8C1F-4229AB45C4C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3AE150F-D41E-47ED-8419-62112DC104CD}" type="datetime1">
              <a:rPr lang="en-US" smtClean="0"/>
              <a:pPr/>
              <a:t>2/1/2011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C8018A-07E7-48AB-816E-A73EF3D5C5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78B947-25CD-4C3D-A36A-D7BF85B83538}" type="datetime1">
              <a:rPr lang="en-US" smtClean="0"/>
              <a:pPr/>
              <a:t>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C8018A-07E7-48AB-816E-A73EF3D5C5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61B09D-87BD-4B42-B697-34C3CFF754A5}" type="datetime1">
              <a:rPr lang="en-US" smtClean="0"/>
              <a:pPr/>
              <a:t>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C8018A-07E7-48AB-816E-A73EF3D5C5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E150F-D41E-47ED-8419-62112DC104CD}"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804D6-4AA3-4688-9088-D6A3910F07F8}"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E8A0E-4D96-4C75-A773-1AFEEA712E4A}"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853D1E-246E-4670-864C-68482D58EC2D}" type="datetime1">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3E4D3A-4247-44EB-A310-EBDCB824F23C}" type="datetime1">
              <a:rPr lang="en-US" smtClean="0"/>
              <a:pPr/>
              <a:t>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693316-A6EF-48E0-AAB3-1DD961684975}" type="datetime1">
              <a:rPr lang="en-US" smtClean="0"/>
              <a:pPr/>
              <a:t>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DB6FB-DFE4-469F-93C5-F37C241B0C6C}" type="datetime1">
              <a:rPr lang="en-US" smtClean="0"/>
              <a:pPr/>
              <a:t>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8E1A7-B73C-4259-B3A5-2E76FF9CF500}" type="datetime1">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F804D6-4AA3-4688-9088-D6A3910F07F8}" type="datetime1">
              <a:rPr lang="en-US" smtClean="0"/>
              <a:pPr/>
              <a:t>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C8018A-07E7-48AB-816E-A73EF3D5C57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9B075-6056-48FE-80DA-7B2AE24913E1}" type="datetime1">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8B947-25CD-4C3D-A36A-D7BF85B83538}"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1B09D-87BD-4B42-B697-34C3CFF754A5}"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E150F-D41E-47ED-8419-62112DC104CD}"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804D6-4AA3-4688-9088-D6A3910F07F8}"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E8A0E-4D96-4C75-A773-1AFEEA712E4A}"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853D1E-246E-4670-864C-68482D58EC2D}" type="datetime1">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3E4D3A-4247-44EB-A310-EBDCB824F23C}" type="datetime1">
              <a:rPr lang="en-US" smtClean="0"/>
              <a:pPr/>
              <a:t>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693316-A6EF-48E0-AAB3-1DD961684975}" type="datetime1">
              <a:rPr lang="en-US" smtClean="0"/>
              <a:pPr/>
              <a:t>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DB6FB-DFE4-469F-93C5-F37C241B0C6C}" type="datetime1">
              <a:rPr lang="en-US" smtClean="0"/>
              <a:pPr/>
              <a:t>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9E8A0E-4D96-4C75-A773-1AFEEA712E4A}" type="datetime1">
              <a:rPr lang="en-US" smtClean="0"/>
              <a:pPr/>
              <a:t>2/1/2011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C8018A-07E7-48AB-816E-A73EF3D5C57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8E1A7-B73C-4259-B3A5-2E76FF9CF500}" type="datetime1">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9B075-6056-48FE-80DA-7B2AE24913E1}" type="datetime1">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8B947-25CD-4C3D-A36A-D7BF85B83538}"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1B09D-87BD-4B42-B697-34C3CFF754A5}" type="datetime1">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8018A-07E7-48AB-816E-A73EF3D5C5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853D1E-246E-4670-864C-68482D58EC2D}" type="datetime1">
              <a:rPr lang="en-US" smtClean="0"/>
              <a:pPr/>
              <a:t>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C8018A-07E7-48AB-816E-A73EF3D5C57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3E4D3A-4247-44EB-A310-EBDCB824F23C}" type="datetime1">
              <a:rPr lang="en-US" smtClean="0"/>
              <a:pPr/>
              <a:t>2/1/2011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C8018A-07E7-48AB-816E-A73EF3D5C5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E693316-A6EF-48E0-AAB3-1DD961684975}" type="datetime1">
              <a:rPr lang="en-US" smtClean="0"/>
              <a:pPr/>
              <a:t>2/1/2011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C8018A-07E7-48AB-816E-A73EF3D5C57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25DB6FB-DFE4-469F-93C5-F37C241B0C6C}" type="datetime1">
              <a:rPr lang="en-US" smtClean="0"/>
              <a:pPr/>
              <a:t>2/1/2011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C8018A-07E7-48AB-816E-A73EF3D5C5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9E8E1A7-B73C-4259-B3A5-2E76FF9CF500}" type="datetime1">
              <a:rPr lang="en-US" smtClean="0"/>
              <a:pPr/>
              <a:t>2/1/2011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C8018A-07E7-48AB-816E-A73EF3D5C5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C9B075-6056-48FE-80DA-7B2AE24913E1}" type="datetime1">
              <a:rPr lang="en-US" smtClean="0"/>
              <a:pPr/>
              <a:t>2/1/2011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C8018A-07E7-48AB-816E-A73EF3D5C57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497C9DF-DBC4-46E0-8E42-DF4F1485E1B0}" type="datetime1">
              <a:rPr lang="en-US" smtClean="0"/>
              <a:pPr/>
              <a:t>2/1/2011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C8018A-07E7-48AB-816E-A73EF3D5C5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7C9DF-DBC4-46E0-8E42-DF4F1485E1B0}" type="datetime1">
              <a:rPr lang="en-US" smtClean="0"/>
              <a:pPr/>
              <a:t>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8018A-07E7-48AB-816E-A73EF3D5C5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7C9DF-DBC4-46E0-8E42-DF4F1485E1B0}" type="datetime1">
              <a:rPr lang="en-US" smtClean="0"/>
              <a:pPr/>
              <a:t>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8018A-07E7-48AB-816E-A73EF3D5C5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srh.noaa.gov/srh/ctwp/?n=caribwave2011" TargetMode="External"/><Relationship Id="rId2" Type="http://schemas.openxmlformats.org/officeDocument/2006/relationships/hyperlink" Target="http://www.ioc-tsunami.org/index.php?option=com_oe&amp;task=viewDoclistRecord&amp;doclistID=102&amp;lang=en" TargetMode="External"/><Relationship Id="rId1" Type="http://schemas.openxmlformats.org/officeDocument/2006/relationships/slideLayout" Target="../slideLayouts/slideLayout2.xml"/><Relationship Id="rId4" Type="http://schemas.openxmlformats.org/officeDocument/2006/relationships/hyperlink" Target="http://wcatwc.arh.noaa.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09800"/>
            <a:ext cx="7772400" cy="1829761"/>
          </a:xfrm>
        </p:spPr>
        <p:txBody>
          <a:bodyPr>
            <a:normAutofit fontScale="90000"/>
          </a:bodyPr>
          <a:lstStyle/>
          <a:p>
            <a:r>
              <a:rPr lang="en-US" b="1" dirty="0" smtClean="0"/>
              <a:t/>
            </a:r>
            <a:br>
              <a:rPr lang="en-US" b="1" dirty="0" smtClean="0"/>
            </a:br>
            <a:r>
              <a:rPr lang="en-US" dirty="0" smtClean="0"/>
              <a:t/>
            </a:r>
            <a:br>
              <a:rPr lang="en-US" dirty="0" smtClean="0"/>
            </a:br>
            <a:r>
              <a:rPr lang="en-US" dirty="0" smtClean="0"/>
              <a:t>Briefing</a:t>
            </a:r>
            <a:br>
              <a:rPr lang="en-US" dirty="0" smtClean="0"/>
            </a:br>
            <a:r>
              <a:rPr lang="en-US" b="1" dirty="0" err="1" smtClean="0"/>
              <a:t>Caribe</a:t>
            </a:r>
            <a:r>
              <a:rPr lang="en-US" b="1" dirty="0" smtClean="0"/>
              <a:t> Wave 11 and </a:t>
            </a:r>
            <a:br>
              <a:rPr lang="en-US" b="1" dirty="0" smtClean="0"/>
            </a:br>
            <a:r>
              <a:rPr lang="en-US" b="1" dirty="0" smtClean="0"/>
              <a:t>LANTEX 2010 and 2011</a:t>
            </a:r>
            <a:r>
              <a:rPr lang="en-US" dirty="0" smtClean="0"/>
              <a:t/>
            </a:r>
            <a:br>
              <a:rPr lang="en-US" dirty="0" smtClean="0"/>
            </a:br>
            <a:r>
              <a:rPr lang="en-US" sz="2800" b="1" dirty="0" smtClean="0"/>
              <a:t>Tsunami Warning Exercises</a:t>
            </a:r>
            <a:endParaRPr lang="en-US" b="1" dirty="0"/>
          </a:p>
        </p:txBody>
      </p:sp>
      <p:sp>
        <p:nvSpPr>
          <p:cNvPr id="3" name="Subtitle 2"/>
          <p:cNvSpPr>
            <a:spLocks noGrp="1"/>
          </p:cNvSpPr>
          <p:nvPr>
            <p:ph type="subTitle" idx="1"/>
          </p:nvPr>
        </p:nvSpPr>
        <p:spPr>
          <a:xfrm>
            <a:off x="4191000" y="5486400"/>
            <a:ext cx="4419600" cy="1371600"/>
          </a:xfrm>
        </p:spPr>
        <p:txBody>
          <a:bodyPr>
            <a:normAutofit fontScale="92500"/>
          </a:bodyPr>
          <a:lstStyle/>
          <a:p>
            <a:pPr>
              <a:lnSpc>
                <a:spcPct val="80000"/>
              </a:lnSpc>
            </a:pPr>
            <a:endParaRPr lang="pt-BR" sz="2100" b="1" dirty="0" smtClean="0">
              <a:solidFill>
                <a:schemeClr val="tx1"/>
              </a:solidFill>
            </a:endParaRPr>
          </a:p>
          <a:p>
            <a:pPr>
              <a:lnSpc>
                <a:spcPct val="80000"/>
              </a:lnSpc>
            </a:pPr>
            <a:r>
              <a:rPr lang="pt-BR" sz="2100" b="1" dirty="0" smtClean="0">
                <a:solidFill>
                  <a:schemeClr val="tx1"/>
                </a:solidFill>
              </a:rPr>
              <a:t>Christa G. von Hillebrandt-Andrade</a:t>
            </a:r>
          </a:p>
          <a:p>
            <a:pPr>
              <a:lnSpc>
                <a:spcPct val="80000"/>
              </a:lnSpc>
            </a:pPr>
            <a:r>
              <a:rPr lang="pt-BR" sz="1400" b="1" dirty="0" smtClean="0">
                <a:solidFill>
                  <a:schemeClr val="tx1"/>
                </a:solidFill>
              </a:rPr>
              <a:t>NOAA NWS Caribbean Tsunami Warning Program</a:t>
            </a:r>
          </a:p>
          <a:p>
            <a:pPr>
              <a:lnSpc>
                <a:spcPct val="80000"/>
              </a:lnSpc>
            </a:pPr>
            <a:r>
              <a:rPr lang="en-US" sz="1400" b="1" dirty="0" smtClean="0">
                <a:solidFill>
                  <a:schemeClr val="tx1"/>
                </a:solidFill>
              </a:rPr>
              <a:t>NTHMP WCS Meeting, Portland, Oregon</a:t>
            </a:r>
          </a:p>
          <a:p>
            <a:pPr>
              <a:lnSpc>
                <a:spcPct val="80000"/>
              </a:lnSpc>
            </a:pPr>
            <a:r>
              <a:rPr lang="en-US" sz="1400" b="1" dirty="0" smtClean="0">
                <a:solidFill>
                  <a:schemeClr val="tx1"/>
                </a:solidFill>
              </a:rPr>
              <a:t>February 1, 2011</a:t>
            </a:r>
          </a:p>
        </p:txBody>
      </p:sp>
      <p:pic>
        <p:nvPicPr>
          <p:cNvPr id="4" name="Picture 3" descr="tsunamiready.bmp"/>
          <p:cNvPicPr>
            <a:picLocks noChangeAspect="1"/>
          </p:cNvPicPr>
          <p:nvPr/>
        </p:nvPicPr>
        <p:blipFill>
          <a:blip r:embed="rId2" cstate="print"/>
          <a:stretch>
            <a:fillRect/>
          </a:stretch>
        </p:blipFill>
        <p:spPr>
          <a:xfrm>
            <a:off x="2895600" y="533400"/>
            <a:ext cx="1171575" cy="1171575"/>
          </a:xfrm>
          <a:prstGeom prst="rect">
            <a:avLst/>
          </a:prstGeom>
        </p:spPr>
      </p:pic>
      <p:pic>
        <p:nvPicPr>
          <p:cNvPr id="5" name="Picture 4" descr="ioclogo.bmp"/>
          <p:cNvPicPr>
            <a:picLocks noChangeAspect="1"/>
          </p:cNvPicPr>
          <p:nvPr/>
        </p:nvPicPr>
        <p:blipFill>
          <a:blip r:embed="rId3" cstate="print">
            <a:clrChange>
              <a:clrFrom>
                <a:srgbClr val="FFF7F7"/>
              </a:clrFrom>
              <a:clrTo>
                <a:srgbClr val="FFF7F7">
                  <a:alpha val="0"/>
                </a:srgbClr>
              </a:clrTo>
            </a:clrChange>
          </a:blip>
          <a:stretch>
            <a:fillRect/>
          </a:stretch>
        </p:blipFill>
        <p:spPr>
          <a:xfrm>
            <a:off x="6477000" y="533400"/>
            <a:ext cx="1158712" cy="1143000"/>
          </a:xfrm>
          <a:prstGeom prst="rect">
            <a:avLst/>
          </a:prstGeom>
        </p:spPr>
      </p:pic>
      <p:pic>
        <p:nvPicPr>
          <p:cNvPr id="6" name="Picture 5" descr="NOAA.png"/>
          <p:cNvPicPr>
            <a:picLocks noChangeAspect="1"/>
          </p:cNvPicPr>
          <p:nvPr/>
        </p:nvPicPr>
        <p:blipFill>
          <a:blip r:embed="rId4" cstate="print"/>
          <a:stretch>
            <a:fillRect/>
          </a:stretch>
        </p:blipFill>
        <p:spPr>
          <a:xfrm>
            <a:off x="4648200" y="533400"/>
            <a:ext cx="1228725" cy="1228725"/>
          </a:xfrm>
          <a:prstGeom prst="rect">
            <a:avLst/>
          </a:prstGeom>
        </p:spPr>
      </p:pic>
      <p:pic>
        <p:nvPicPr>
          <p:cNvPr id="7" name="Picture 6" descr="NWS Emblem New_NOAA.png"/>
          <p:cNvPicPr>
            <a:picLocks noChangeAspect="1"/>
          </p:cNvPicPr>
          <p:nvPr/>
        </p:nvPicPr>
        <p:blipFill>
          <a:blip r:embed="rId5" cstate="print"/>
          <a:stretch>
            <a:fillRect/>
          </a:stretch>
        </p:blipFill>
        <p:spPr>
          <a:xfrm>
            <a:off x="914400" y="457200"/>
            <a:ext cx="1275441" cy="1294275"/>
          </a:xfrm>
          <a:prstGeom prst="rect">
            <a:avLst/>
          </a:prstGeom>
        </p:spPr>
      </p:pic>
      <p:sp>
        <p:nvSpPr>
          <p:cNvPr id="8" name="Slide Number Placeholder 7"/>
          <p:cNvSpPr>
            <a:spLocks noGrp="1"/>
          </p:cNvSpPr>
          <p:nvPr>
            <p:ph type="sldNum" sz="quarter" idx="12"/>
          </p:nvPr>
        </p:nvSpPr>
        <p:spPr/>
        <p:txBody>
          <a:bodyPr/>
          <a:lstStyle/>
          <a:p>
            <a:fld id="{3BC8018A-07E7-48AB-816E-A73EF3D5C57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EAS Committee of Puerto Rico has already requested the FCC a waiver to run a live code test at 9:03 AM</a:t>
            </a:r>
          </a:p>
          <a:p>
            <a:r>
              <a:rPr lang="en-US" dirty="0" smtClean="0"/>
              <a:t>The code PR ALL will be used to ensure that all NWR and Media outlets with EAS capabilities receive the message.</a:t>
            </a:r>
          </a:p>
          <a:p>
            <a:r>
              <a:rPr lang="en-US" dirty="0" smtClean="0"/>
              <a:t>The code PR ALL </a:t>
            </a:r>
            <a:r>
              <a:rPr lang="en-US" dirty="0" err="1" smtClean="0"/>
              <a:t>vs</a:t>
            </a:r>
            <a:r>
              <a:rPr lang="en-US" dirty="0" smtClean="0"/>
              <a:t> FIPS was tested for the first time last week as part of the RWT, some stations did not.  </a:t>
            </a:r>
          </a:p>
          <a:p>
            <a:r>
              <a:rPr lang="en-US" dirty="0" smtClean="0"/>
              <a:t>As per FCC requirements, public service announcements will run as of March 1, 2011.</a:t>
            </a:r>
            <a:endParaRPr lang="en-US" dirty="0"/>
          </a:p>
        </p:txBody>
      </p:sp>
      <p:sp>
        <p:nvSpPr>
          <p:cNvPr id="3" name="Slide Number Placeholder 2"/>
          <p:cNvSpPr>
            <a:spLocks noGrp="1"/>
          </p:cNvSpPr>
          <p:nvPr>
            <p:ph type="sldNum" sz="quarter" idx="12"/>
          </p:nvPr>
        </p:nvSpPr>
        <p:spPr/>
        <p:txBody>
          <a:bodyPr/>
          <a:lstStyle/>
          <a:p>
            <a:fld id="{3BC8018A-07E7-48AB-816E-A73EF3D5C570}" type="slidenum">
              <a:rPr lang="en-US" smtClean="0"/>
              <a:pPr/>
              <a:t>10</a:t>
            </a:fld>
            <a:endParaRPr lang="en-US"/>
          </a:p>
        </p:txBody>
      </p:sp>
      <p:sp>
        <p:nvSpPr>
          <p:cNvPr id="4" name="Title 3"/>
          <p:cNvSpPr>
            <a:spLocks noGrp="1"/>
          </p:cNvSpPr>
          <p:nvPr>
            <p:ph type="title"/>
          </p:nvPr>
        </p:nvSpPr>
        <p:spPr/>
        <p:txBody>
          <a:bodyPr/>
          <a:lstStyle/>
          <a:p>
            <a:r>
              <a:rPr lang="en-US" dirty="0" smtClean="0"/>
              <a:t>EAS Activation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Caribbean Wide Webinars</a:t>
            </a:r>
          </a:p>
          <a:p>
            <a:pPr lvl="1"/>
            <a:r>
              <a:rPr lang="en-US" dirty="0" smtClean="0"/>
              <a:t>March 1, 2011 (English) at 12:00 PM - 1:00 PM CST. </a:t>
            </a:r>
          </a:p>
          <a:p>
            <a:pPr lvl="1"/>
            <a:r>
              <a:rPr lang="en-US" dirty="0" smtClean="0"/>
              <a:t>March 3, 2011 (Spanish) at 12:00 PM - 1:00 PM CST. Reserve your Webinar seat for this date/time now at:</a:t>
            </a:r>
          </a:p>
          <a:p>
            <a:r>
              <a:rPr lang="en-US" dirty="0" smtClean="0"/>
              <a:t>Puerto Rico Reporters and Media Outlets (Spanish) Webinar</a:t>
            </a:r>
          </a:p>
          <a:p>
            <a:pPr lvl="1"/>
            <a:r>
              <a:rPr lang="en-US" dirty="0" smtClean="0"/>
              <a:t>March 2, 2011 at 12:00 PM- 1:00 PM CST </a:t>
            </a:r>
          </a:p>
          <a:p>
            <a:r>
              <a:rPr lang="en-US" dirty="0" smtClean="0"/>
              <a:t>Visits to Dominican Republic and Panama</a:t>
            </a:r>
          </a:p>
          <a:p>
            <a:r>
              <a:rPr lang="en-US" dirty="0" smtClean="0"/>
              <a:t>Additional Inquiries and support requested from Haiti, Cayman Islands, Nicaragua, Colombia, Belize, Guatemala, Eastern Caribbean States.</a:t>
            </a:r>
          </a:p>
          <a:p>
            <a:r>
              <a:rPr lang="en-US" dirty="0" smtClean="0"/>
              <a:t>CEPREDENAC and CDEMA will be promoting among their stakeholders.</a:t>
            </a:r>
          </a:p>
          <a:p>
            <a:r>
              <a:rPr lang="en-US" dirty="0" smtClean="0"/>
              <a:t>PRSN and PRSEMA are already coordinating efforts for Puerto Rico.</a:t>
            </a:r>
            <a:endParaRPr lang="en-US" dirty="0"/>
          </a:p>
        </p:txBody>
      </p:sp>
      <p:sp>
        <p:nvSpPr>
          <p:cNvPr id="3" name="Title 2"/>
          <p:cNvSpPr>
            <a:spLocks noGrp="1"/>
          </p:cNvSpPr>
          <p:nvPr>
            <p:ph type="title"/>
          </p:nvPr>
        </p:nvSpPr>
        <p:spPr/>
        <p:txBody>
          <a:bodyPr/>
          <a:lstStyle/>
          <a:p>
            <a:r>
              <a:rPr lang="en-US" dirty="0" smtClean="0"/>
              <a:t>Next Webinars and Promotion</a:t>
            </a:r>
            <a:endParaRPr lang="en-US" dirty="0"/>
          </a:p>
        </p:txBody>
      </p:sp>
      <p:sp>
        <p:nvSpPr>
          <p:cNvPr id="4" name="Slide Number Placeholder 3"/>
          <p:cNvSpPr>
            <a:spLocks noGrp="1"/>
          </p:cNvSpPr>
          <p:nvPr>
            <p:ph type="sldNum" sz="quarter" idx="12"/>
          </p:nvPr>
        </p:nvSpPr>
        <p:spPr/>
        <p:txBody>
          <a:bodyPr/>
          <a:lstStyle/>
          <a:p>
            <a:fld id="{3BC8018A-07E7-48AB-816E-A73EF3D5C57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Report on CARIBE WAVE at the VI Session of the UNESCO IOC CARIBE EWS in Dominican Republic (April 26-29, 2011)</a:t>
            </a:r>
          </a:p>
          <a:p>
            <a:r>
              <a:rPr lang="en-US" dirty="0" smtClean="0"/>
              <a:t>Next CARIBE WAVE for 2013.</a:t>
            </a:r>
          </a:p>
          <a:p>
            <a:pPr lvl="1"/>
            <a:r>
              <a:rPr lang="en-US" dirty="0" smtClean="0"/>
              <a:t>Event that impacts more Central America and Gulf – North Panama Deformed Belt</a:t>
            </a:r>
            <a:endParaRPr lang="en-US" dirty="0"/>
          </a:p>
        </p:txBody>
      </p:sp>
      <p:sp>
        <p:nvSpPr>
          <p:cNvPr id="3" name="Slide Number Placeholder 2"/>
          <p:cNvSpPr>
            <a:spLocks noGrp="1"/>
          </p:cNvSpPr>
          <p:nvPr>
            <p:ph type="sldNum" sz="quarter" idx="12"/>
          </p:nvPr>
        </p:nvSpPr>
        <p:spPr/>
        <p:txBody>
          <a:bodyPr/>
          <a:lstStyle/>
          <a:p>
            <a:fld id="{3BC8018A-07E7-48AB-816E-A73EF3D5C570}" type="slidenum">
              <a:rPr lang="en-US" smtClean="0"/>
              <a:pPr/>
              <a:t>12</a:t>
            </a:fld>
            <a:endParaRPr lang="en-US"/>
          </a:p>
        </p:txBody>
      </p:sp>
      <p:sp>
        <p:nvSpPr>
          <p:cNvPr id="4" name="Title 3"/>
          <p:cNvSpPr>
            <a:spLocks noGrp="1"/>
          </p:cNvSpPr>
          <p:nvPr>
            <p:ph type="title"/>
          </p:nvPr>
        </p:nvSpPr>
        <p:spPr/>
        <p:txBody>
          <a:bodyPr/>
          <a:lstStyle/>
          <a:p>
            <a:r>
              <a:rPr lang="en-US" dirty="0" smtClean="0"/>
              <a:t>Future Actions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LANTEX 2010</a:t>
            </a:r>
            <a:r>
              <a:rPr lang="en-US" dirty="0" smtClean="0"/>
              <a:t/>
            </a:r>
            <a:br>
              <a:rPr lang="en-US" dirty="0" smtClean="0"/>
            </a:br>
            <a:r>
              <a:rPr lang="en-US" sz="2800" b="1" dirty="0" smtClean="0"/>
              <a:t> Tsunami Warning Exercise</a:t>
            </a:r>
            <a:endParaRPr lang="en-US" b="1" dirty="0"/>
          </a:p>
        </p:txBody>
      </p:sp>
      <p:sp>
        <p:nvSpPr>
          <p:cNvPr id="3" name="Subtitle 2"/>
          <p:cNvSpPr>
            <a:spLocks noGrp="1"/>
          </p:cNvSpPr>
          <p:nvPr>
            <p:ph type="subTitle" idx="1"/>
          </p:nvPr>
        </p:nvSpPr>
        <p:spPr>
          <a:xfrm>
            <a:off x="381000" y="3581400"/>
            <a:ext cx="8001000" cy="2743200"/>
          </a:xfrm>
        </p:spPr>
        <p:txBody>
          <a:bodyPr>
            <a:normAutofit/>
          </a:bodyPr>
          <a:lstStyle/>
          <a:p>
            <a:pPr>
              <a:lnSpc>
                <a:spcPct val="80000"/>
              </a:lnSpc>
            </a:pPr>
            <a:endParaRPr lang="pt-BR" b="1" dirty="0" smtClean="0">
              <a:solidFill>
                <a:schemeClr val="tx1"/>
              </a:solidFill>
            </a:endParaRPr>
          </a:p>
        </p:txBody>
      </p:sp>
      <p:pic>
        <p:nvPicPr>
          <p:cNvPr id="4" name="Picture 3" descr="tsunamiready.bmp"/>
          <p:cNvPicPr>
            <a:picLocks noChangeAspect="1"/>
          </p:cNvPicPr>
          <p:nvPr/>
        </p:nvPicPr>
        <p:blipFill>
          <a:blip r:embed="rId2" cstate="print"/>
          <a:stretch>
            <a:fillRect/>
          </a:stretch>
        </p:blipFill>
        <p:spPr>
          <a:xfrm>
            <a:off x="5105400" y="685800"/>
            <a:ext cx="1171575" cy="1171575"/>
          </a:xfrm>
          <a:prstGeom prst="rect">
            <a:avLst/>
          </a:prstGeom>
        </p:spPr>
      </p:pic>
      <p:pic>
        <p:nvPicPr>
          <p:cNvPr id="6" name="Picture 5" descr="NOAA.png"/>
          <p:cNvPicPr>
            <a:picLocks noChangeAspect="1"/>
          </p:cNvPicPr>
          <p:nvPr/>
        </p:nvPicPr>
        <p:blipFill>
          <a:blip r:embed="rId3" cstate="print"/>
          <a:stretch>
            <a:fillRect/>
          </a:stretch>
        </p:blipFill>
        <p:spPr>
          <a:xfrm>
            <a:off x="6705600" y="609600"/>
            <a:ext cx="1228725" cy="1228725"/>
          </a:xfrm>
          <a:prstGeom prst="rect">
            <a:avLst/>
          </a:prstGeom>
        </p:spPr>
      </p:pic>
      <p:pic>
        <p:nvPicPr>
          <p:cNvPr id="7" name="Picture 6" descr="NWS Emblem New_NOAA.png"/>
          <p:cNvPicPr>
            <a:picLocks noChangeAspect="1"/>
          </p:cNvPicPr>
          <p:nvPr/>
        </p:nvPicPr>
        <p:blipFill>
          <a:blip r:embed="rId4" cstate="print"/>
          <a:stretch>
            <a:fillRect/>
          </a:stretch>
        </p:blipFill>
        <p:spPr>
          <a:xfrm>
            <a:off x="3429000" y="685800"/>
            <a:ext cx="1275441" cy="1294275"/>
          </a:xfrm>
          <a:prstGeom prst="rect">
            <a:avLst/>
          </a:prstGeom>
        </p:spPr>
      </p:pic>
      <p:sp>
        <p:nvSpPr>
          <p:cNvPr id="8" name="Slide Number Placeholder 7"/>
          <p:cNvSpPr>
            <a:spLocks noGrp="1"/>
          </p:cNvSpPr>
          <p:nvPr>
            <p:ph type="sldNum" sz="quarter" idx="12"/>
          </p:nvPr>
        </p:nvSpPr>
        <p:spPr/>
        <p:txBody>
          <a:bodyPr/>
          <a:lstStyle/>
          <a:p>
            <a:fld id="{3BC8018A-07E7-48AB-816E-A73EF3D5C57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EAS and NWR Activation</a:t>
            </a:r>
            <a:endParaRPr lang="en-US" dirty="0"/>
          </a:p>
        </p:txBody>
      </p:sp>
      <p:sp>
        <p:nvSpPr>
          <p:cNvPr id="2" name="Content Placeholder 1"/>
          <p:cNvSpPr>
            <a:spLocks noGrp="1"/>
          </p:cNvSpPr>
          <p:nvPr>
            <p:ph idx="1"/>
          </p:nvPr>
        </p:nvSpPr>
        <p:spPr>
          <a:xfrm>
            <a:off x="152400" y="1143000"/>
            <a:ext cx="8839200" cy="5562600"/>
          </a:xfrm>
        </p:spPr>
        <p:txBody>
          <a:bodyPr>
            <a:normAutofit fontScale="85000" lnSpcReduction="10000"/>
          </a:bodyPr>
          <a:lstStyle/>
          <a:p>
            <a:r>
              <a:rPr lang="en-US" dirty="0" smtClean="0"/>
              <a:t>Request to FCC was facilitated adapting California’s application (thanks Jim </a:t>
            </a:r>
            <a:r>
              <a:rPr lang="en-US" dirty="0" err="1" smtClean="0"/>
              <a:t>Goltz</a:t>
            </a:r>
            <a:r>
              <a:rPr lang="en-US" dirty="0" smtClean="0"/>
              <a:t>)</a:t>
            </a:r>
          </a:p>
          <a:p>
            <a:r>
              <a:rPr lang="en-US" dirty="0" smtClean="0"/>
              <a:t>First activation using live code</a:t>
            </a:r>
          </a:p>
          <a:p>
            <a:r>
              <a:rPr lang="en-US" dirty="0" smtClean="0"/>
              <a:t>3 weeks before public service announcements were run </a:t>
            </a:r>
          </a:p>
          <a:p>
            <a:r>
              <a:rPr lang="en-US" dirty="0" smtClean="0"/>
              <a:t>EAS was issued by the NWS </a:t>
            </a:r>
            <a:r>
              <a:rPr lang="en-US" dirty="0" err="1" smtClean="0"/>
              <a:t>SJFOat</a:t>
            </a:r>
            <a:r>
              <a:rPr lang="en-US" dirty="0" smtClean="0"/>
              <a:t> 9:03</a:t>
            </a:r>
          </a:p>
          <a:p>
            <a:r>
              <a:rPr lang="en-US" dirty="0" smtClean="0"/>
              <a:t>FIPS codes were used (limited to 31 zones per transmitter)</a:t>
            </a:r>
          </a:p>
          <a:p>
            <a:r>
              <a:rPr lang="en-US" dirty="0" smtClean="0"/>
              <a:t>Some TV/radio outlets transmitted messages immediately, others had delays or did not issue</a:t>
            </a:r>
          </a:p>
          <a:p>
            <a:pPr lvl="1"/>
            <a:r>
              <a:rPr lang="en-US" dirty="0" smtClean="0"/>
              <a:t>Did not receive message</a:t>
            </a:r>
          </a:p>
          <a:p>
            <a:pPr lvl="1"/>
            <a:r>
              <a:rPr lang="en-US" dirty="0" smtClean="0"/>
              <a:t>Did not have equipment properly programmed</a:t>
            </a:r>
          </a:p>
          <a:p>
            <a:r>
              <a:rPr lang="en-US" dirty="0" smtClean="0"/>
              <a:t>Complaints from sites with NWR that the units did not activate-activation was done by geographical codes</a:t>
            </a:r>
          </a:p>
          <a:p>
            <a:r>
              <a:rPr lang="en-US" dirty="0" smtClean="0"/>
              <a:t>No false alarms.</a:t>
            </a:r>
            <a:endParaRPr lang="en-US" dirty="0"/>
          </a:p>
        </p:txBody>
      </p:sp>
      <p:sp>
        <p:nvSpPr>
          <p:cNvPr id="3" name="Slide Number Placeholder 2"/>
          <p:cNvSpPr>
            <a:spLocks noGrp="1"/>
          </p:cNvSpPr>
          <p:nvPr>
            <p:ph type="sldNum" sz="quarter" idx="12"/>
          </p:nvPr>
        </p:nvSpPr>
        <p:spPr/>
        <p:txBody>
          <a:bodyPr/>
          <a:lstStyle/>
          <a:p>
            <a:fld id="{3BC8018A-07E7-48AB-816E-A73EF3D5C57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90800"/>
            <a:ext cx="7772400" cy="1829761"/>
          </a:xfrm>
        </p:spPr>
        <p:txBody>
          <a:bodyPr>
            <a:normAutofit fontScale="90000"/>
          </a:bodyPr>
          <a:lstStyle/>
          <a:p>
            <a:r>
              <a:rPr lang="en-US" b="1" dirty="0" err="1" smtClean="0"/>
              <a:t>Caribe</a:t>
            </a:r>
            <a:r>
              <a:rPr lang="en-US" b="1" dirty="0" smtClean="0"/>
              <a:t> Wave 11 and </a:t>
            </a:r>
            <a:br>
              <a:rPr lang="en-US" b="1" dirty="0" smtClean="0"/>
            </a:br>
            <a:r>
              <a:rPr lang="en-US" b="1" dirty="0" smtClean="0"/>
              <a:t>LANTEX 11</a:t>
            </a:r>
            <a:r>
              <a:rPr lang="en-US" dirty="0" smtClean="0"/>
              <a:t/>
            </a:r>
            <a:br>
              <a:rPr lang="en-US" dirty="0" smtClean="0"/>
            </a:br>
            <a:r>
              <a:rPr lang="en-US" sz="2800" b="1" dirty="0" smtClean="0"/>
              <a:t>A Caribbean Tsunami Warning Exercise</a:t>
            </a:r>
            <a:endParaRPr lang="en-US" b="1" dirty="0"/>
          </a:p>
        </p:txBody>
      </p:sp>
      <p:sp>
        <p:nvSpPr>
          <p:cNvPr id="3" name="Subtitle 2"/>
          <p:cNvSpPr>
            <a:spLocks noGrp="1"/>
          </p:cNvSpPr>
          <p:nvPr>
            <p:ph type="subTitle" idx="1"/>
          </p:nvPr>
        </p:nvSpPr>
        <p:spPr>
          <a:xfrm>
            <a:off x="381000" y="3581400"/>
            <a:ext cx="8001000" cy="2743200"/>
          </a:xfrm>
        </p:spPr>
        <p:txBody>
          <a:bodyPr>
            <a:normAutofit/>
          </a:bodyPr>
          <a:lstStyle/>
          <a:p>
            <a:pPr>
              <a:lnSpc>
                <a:spcPct val="80000"/>
              </a:lnSpc>
            </a:pPr>
            <a:endParaRPr lang="pt-BR" b="1" dirty="0" smtClean="0">
              <a:solidFill>
                <a:schemeClr val="tx1"/>
              </a:solidFill>
            </a:endParaRPr>
          </a:p>
          <a:p>
            <a:pPr>
              <a:lnSpc>
                <a:spcPct val="80000"/>
              </a:lnSpc>
            </a:pPr>
            <a:endParaRPr lang="en-US" b="1" dirty="0" smtClean="0">
              <a:solidFill>
                <a:schemeClr val="tx1"/>
              </a:solidFill>
            </a:endParaRPr>
          </a:p>
          <a:p>
            <a:pPr>
              <a:lnSpc>
                <a:spcPct val="80000"/>
              </a:lnSpc>
            </a:pPr>
            <a:endParaRPr lang="pt-BR" sz="2100" b="1" dirty="0" smtClean="0">
              <a:solidFill>
                <a:schemeClr val="tx1"/>
              </a:solidFill>
            </a:endParaRPr>
          </a:p>
        </p:txBody>
      </p:sp>
      <p:pic>
        <p:nvPicPr>
          <p:cNvPr id="4" name="Picture 3" descr="tsunamiready.bmp"/>
          <p:cNvPicPr>
            <a:picLocks noChangeAspect="1"/>
          </p:cNvPicPr>
          <p:nvPr/>
        </p:nvPicPr>
        <p:blipFill>
          <a:blip r:embed="rId2" cstate="print"/>
          <a:stretch>
            <a:fillRect/>
          </a:stretch>
        </p:blipFill>
        <p:spPr>
          <a:xfrm>
            <a:off x="2895600" y="533400"/>
            <a:ext cx="1171575" cy="1171575"/>
          </a:xfrm>
          <a:prstGeom prst="rect">
            <a:avLst/>
          </a:prstGeom>
        </p:spPr>
      </p:pic>
      <p:pic>
        <p:nvPicPr>
          <p:cNvPr id="5" name="Picture 4" descr="ioclogo.bmp"/>
          <p:cNvPicPr>
            <a:picLocks noChangeAspect="1"/>
          </p:cNvPicPr>
          <p:nvPr/>
        </p:nvPicPr>
        <p:blipFill>
          <a:blip r:embed="rId3" cstate="print">
            <a:clrChange>
              <a:clrFrom>
                <a:srgbClr val="FFF7F7"/>
              </a:clrFrom>
              <a:clrTo>
                <a:srgbClr val="FFF7F7">
                  <a:alpha val="0"/>
                </a:srgbClr>
              </a:clrTo>
            </a:clrChange>
          </a:blip>
          <a:stretch>
            <a:fillRect/>
          </a:stretch>
        </p:blipFill>
        <p:spPr>
          <a:xfrm>
            <a:off x="6477000" y="533400"/>
            <a:ext cx="1158712" cy="1143000"/>
          </a:xfrm>
          <a:prstGeom prst="rect">
            <a:avLst/>
          </a:prstGeom>
        </p:spPr>
      </p:pic>
      <p:pic>
        <p:nvPicPr>
          <p:cNvPr id="6" name="Picture 5" descr="NOAA.png"/>
          <p:cNvPicPr>
            <a:picLocks noChangeAspect="1"/>
          </p:cNvPicPr>
          <p:nvPr/>
        </p:nvPicPr>
        <p:blipFill>
          <a:blip r:embed="rId4" cstate="print"/>
          <a:stretch>
            <a:fillRect/>
          </a:stretch>
        </p:blipFill>
        <p:spPr>
          <a:xfrm>
            <a:off x="4648200" y="533400"/>
            <a:ext cx="1228725" cy="1228725"/>
          </a:xfrm>
          <a:prstGeom prst="rect">
            <a:avLst/>
          </a:prstGeom>
        </p:spPr>
      </p:pic>
      <p:pic>
        <p:nvPicPr>
          <p:cNvPr id="7" name="Picture 6" descr="NWS Emblem New_NOAA.png"/>
          <p:cNvPicPr>
            <a:picLocks noChangeAspect="1"/>
          </p:cNvPicPr>
          <p:nvPr/>
        </p:nvPicPr>
        <p:blipFill>
          <a:blip r:embed="rId5" cstate="print"/>
          <a:stretch>
            <a:fillRect/>
          </a:stretch>
        </p:blipFill>
        <p:spPr>
          <a:xfrm>
            <a:off x="914400" y="457200"/>
            <a:ext cx="1275441" cy="1294275"/>
          </a:xfrm>
          <a:prstGeom prst="rect">
            <a:avLst/>
          </a:prstGeom>
        </p:spPr>
      </p:pic>
      <p:sp>
        <p:nvSpPr>
          <p:cNvPr id="8" name="Slide Number Placeholder 7"/>
          <p:cNvSpPr>
            <a:spLocks noGrp="1"/>
          </p:cNvSpPr>
          <p:nvPr>
            <p:ph type="sldNum" sz="quarter" idx="12"/>
          </p:nvPr>
        </p:nvSpPr>
        <p:spPr/>
        <p:txBody>
          <a:bodyPr/>
          <a:lstStyle/>
          <a:p>
            <a:fld id="{3BC8018A-07E7-48AB-816E-A73EF3D5C57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exercise manual </a:t>
            </a:r>
            <a:r>
              <a:rPr lang="en-US" dirty="0" smtClean="0"/>
              <a:t>and circular letter from IOC is available </a:t>
            </a:r>
            <a:r>
              <a:rPr lang="en-US" dirty="0"/>
              <a:t>in Spanish, English and </a:t>
            </a:r>
            <a:r>
              <a:rPr lang="en-US" dirty="0" smtClean="0"/>
              <a:t>French at:</a:t>
            </a:r>
          </a:p>
          <a:p>
            <a:pPr lvl="1"/>
            <a:r>
              <a:rPr lang="en-US" dirty="0" smtClean="0">
                <a:hlinkClick r:id="rId2"/>
              </a:rPr>
              <a:t>http://www.ioc-tsunami.org/index.php?option=com_oe&amp;task=viewDoclistRecord&amp;doclistID=102&amp;lang=en</a:t>
            </a:r>
            <a:r>
              <a:rPr lang="en-US" dirty="0" smtClean="0"/>
              <a:t> (IOC CARIBE EWS website)</a:t>
            </a:r>
          </a:p>
          <a:p>
            <a:pPr lvl="1"/>
            <a:r>
              <a:rPr lang="en-US" dirty="0" smtClean="0">
                <a:hlinkClick r:id="rId3"/>
              </a:rPr>
              <a:t>http://www.srh.noaa.gov/srh/ctwp/?n=caribwave2011</a:t>
            </a:r>
            <a:r>
              <a:rPr lang="en-US" dirty="0" smtClean="0"/>
              <a:t> (Caribbean Tsunami Warning Program website)</a:t>
            </a:r>
          </a:p>
          <a:p>
            <a:r>
              <a:rPr lang="en-US" dirty="0" smtClean="0"/>
              <a:t>NTHMP version of the Manual: </a:t>
            </a:r>
          </a:p>
          <a:p>
            <a:pPr lvl="1"/>
            <a:r>
              <a:rPr lang="en-US" dirty="0" smtClean="0">
                <a:hlinkClick r:id="rId4"/>
              </a:rPr>
              <a:t>http://wcatwc.arh.noaa.gov/</a:t>
            </a:r>
            <a:endParaRPr lang="en-US" dirty="0" smtClean="0"/>
          </a:p>
          <a:p>
            <a:endParaRPr lang="en-US" dirty="0" smtClean="0"/>
          </a:p>
          <a:p>
            <a:pPr lvl="1"/>
            <a:endParaRPr lang="en-US" dirty="0"/>
          </a:p>
        </p:txBody>
      </p:sp>
      <p:sp>
        <p:nvSpPr>
          <p:cNvPr id="2" name="Title 1"/>
          <p:cNvSpPr>
            <a:spLocks noGrp="1"/>
          </p:cNvSpPr>
          <p:nvPr>
            <p:ph type="title"/>
          </p:nvPr>
        </p:nvSpPr>
        <p:spPr/>
        <p:txBody>
          <a:bodyPr/>
          <a:lstStyle/>
          <a:p>
            <a:r>
              <a:rPr lang="en-US" dirty="0" smtClean="0"/>
              <a:t>Exercise Manual</a:t>
            </a:r>
            <a:endParaRPr lang="en-US" dirty="0"/>
          </a:p>
        </p:txBody>
      </p:sp>
      <p:sp>
        <p:nvSpPr>
          <p:cNvPr id="4" name="Slide Number Placeholder 3"/>
          <p:cNvSpPr>
            <a:spLocks noGrp="1"/>
          </p:cNvSpPr>
          <p:nvPr>
            <p:ph type="sldNum" sz="quarter" idx="12"/>
          </p:nvPr>
        </p:nvSpPr>
        <p:spPr/>
        <p:txBody>
          <a:bodyPr/>
          <a:lstStyle/>
          <a:p>
            <a:fld id="{3BC8018A-07E7-48AB-816E-A73EF3D5C57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lnSpcReduction="20000"/>
          </a:bodyPr>
          <a:lstStyle/>
          <a:p>
            <a:r>
              <a:rPr lang="en-AU" dirty="0" smtClean="0"/>
              <a:t>The United National Educational, Scientific, and Cultural Organization’s (UNESCO) Intergovernmental Coordination Group for Tsunami and Other Coastal Hazards Warning System for the Caribbean and Adjacent Regions (ICG/CARIBE-EWS)</a:t>
            </a:r>
          </a:p>
          <a:p>
            <a:r>
              <a:rPr lang="en-AU" dirty="0" smtClean="0"/>
              <a:t>Caribbean Emergency Management Agency (CDEMA)</a:t>
            </a:r>
          </a:p>
          <a:p>
            <a:r>
              <a:rPr lang="en-AU" dirty="0" smtClean="0"/>
              <a:t>Centro de </a:t>
            </a:r>
            <a:r>
              <a:rPr lang="en-AU" dirty="0" err="1" smtClean="0"/>
              <a:t>Coordinación</a:t>
            </a:r>
            <a:r>
              <a:rPr lang="en-AU" dirty="0" smtClean="0"/>
              <a:t> </a:t>
            </a:r>
            <a:r>
              <a:rPr lang="en-AU" dirty="0" err="1" smtClean="0"/>
              <a:t>para</a:t>
            </a:r>
            <a:r>
              <a:rPr lang="en-AU" dirty="0" smtClean="0"/>
              <a:t> la </a:t>
            </a:r>
            <a:r>
              <a:rPr lang="en-AU" dirty="0" err="1" smtClean="0"/>
              <a:t>Prevención</a:t>
            </a:r>
            <a:r>
              <a:rPr lang="en-AU" dirty="0" smtClean="0"/>
              <a:t> de los </a:t>
            </a:r>
            <a:r>
              <a:rPr lang="en-AU" dirty="0" err="1" smtClean="0"/>
              <a:t>Desastres</a:t>
            </a:r>
            <a:r>
              <a:rPr lang="en-AU" dirty="0" smtClean="0"/>
              <a:t> </a:t>
            </a:r>
            <a:r>
              <a:rPr lang="en-AU" dirty="0" err="1" smtClean="0"/>
              <a:t>Naturales</a:t>
            </a:r>
            <a:r>
              <a:rPr lang="en-AU" dirty="0" smtClean="0"/>
              <a:t> en </a:t>
            </a:r>
            <a:r>
              <a:rPr lang="en-AU" dirty="0" err="1" smtClean="0"/>
              <a:t>América</a:t>
            </a:r>
            <a:r>
              <a:rPr lang="en-AU" dirty="0" smtClean="0"/>
              <a:t> Central (CEPREDENAC)</a:t>
            </a:r>
          </a:p>
          <a:p>
            <a:r>
              <a:rPr lang="en-AU" dirty="0" smtClean="0"/>
              <a:t>NOAA, National Weather Service, U.S. National Tsunami Hazard Mitigation Program (NTHMP) and Caribbean Tsunami Warning Program (CTWP)</a:t>
            </a:r>
            <a:endParaRPr lang="en-US" dirty="0"/>
          </a:p>
        </p:txBody>
      </p:sp>
      <p:sp>
        <p:nvSpPr>
          <p:cNvPr id="3" name="Title 2"/>
          <p:cNvSpPr>
            <a:spLocks noGrp="1"/>
          </p:cNvSpPr>
          <p:nvPr>
            <p:ph type="title"/>
          </p:nvPr>
        </p:nvSpPr>
        <p:spPr/>
        <p:txBody>
          <a:bodyPr>
            <a:normAutofit fontScale="90000"/>
          </a:bodyPr>
          <a:lstStyle/>
          <a:p>
            <a:r>
              <a:rPr lang="en-US" dirty="0" smtClean="0"/>
              <a:t>Institutional Framework for the Exercise (page 3)</a:t>
            </a:r>
            <a:endParaRPr lang="en-US" dirty="0"/>
          </a:p>
        </p:txBody>
      </p:sp>
      <p:sp>
        <p:nvSpPr>
          <p:cNvPr id="4" name="Slide Number Placeholder 3"/>
          <p:cNvSpPr>
            <a:spLocks noGrp="1"/>
          </p:cNvSpPr>
          <p:nvPr>
            <p:ph type="sldNum" sz="quarter" idx="12"/>
          </p:nvPr>
        </p:nvSpPr>
        <p:spPr/>
        <p:txBody>
          <a:bodyPr/>
          <a:lstStyle/>
          <a:p>
            <a:fld id="{3BC8018A-07E7-48AB-816E-A73EF3D5C57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Tsunami Messages</a:t>
            </a:r>
            <a:endParaRPr lang="en-US" dirty="0"/>
          </a:p>
        </p:txBody>
      </p:sp>
      <p:sp>
        <p:nvSpPr>
          <p:cNvPr id="5" name="Slide Number Placeholder 4"/>
          <p:cNvSpPr>
            <a:spLocks noGrp="1"/>
          </p:cNvSpPr>
          <p:nvPr>
            <p:ph type="sldNum" sz="quarter" idx="12"/>
          </p:nvPr>
        </p:nvSpPr>
        <p:spPr/>
        <p:txBody>
          <a:bodyPr/>
          <a:lstStyle/>
          <a:p>
            <a:fld id="{3BC8018A-07E7-48AB-816E-A73EF3D5C570}" type="slidenum">
              <a:rPr lang="en-US" smtClean="0"/>
              <a:pPr/>
              <a:t>7</a:t>
            </a:fld>
            <a:endParaRPr lang="en-US"/>
          </a:p>
        </p:txBody>
      </p:sp>
      <p:pic>
        <p:nvPicPr>
          <p:cNvPr id="37890" name="Picture 2"/>
          <p:cNvPicPr>
            <a:picLocks noChangeAspect="1" noChangeArrowheads="1"/>
          </p:cNvPicPr>
          <p:nvPr/>
        </p:nvPicPr>
        <p:blipFill>
          <a:blip r:embed="rId2" cstate="print"/>
          <a:srcRect/>
          <a:stretch>
            <a:fillRect/>
          </a:stretch>
        </p:blipFill>
        <p:spPr bwMode="auto">
          <a:xfrm>
            <a:off x="762000" y="1524000"/>
            <a:ext cx="3491719" cy="5257800"/>
          </a:xfrm>
          <a:prstGeom prst="rect">
            <a:avLst/>
          </a:prstGeom>
          <a:noFill/>
          <a:ln w="9525">
            <a:noFill/>
            <a:miter lim="800000"/>
            <a:headEnd/>
            <a:tailEnd/>
          </a:ln>
        </p:spPr>
      </p:pic>
      <p:pic>
        <p:nvPicPr>
          <p:cNvPr id="7" name="Picture 6" descr="MessagesPTWC-EN.JPG"/>
          <p:cNvPicPr>
            <a:picLocks noChangeAspect="1"/>
          </p:cNvPicPr>
          <p:nvPr/>
        </p:nvPicPr>
        <p:blipFill>
          <a:blip r:embed="rId3" cstate="print"/>
          <a:stretch>
            <a:fillRect/>
          </a:stretch>
        </p:blipFill>
        <p:spPr>
          <a:xfrm>
            <a:off x="4267199" y="1447800"/>
            <a:ext cx="4180609" cy="5410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January 18, 2011 – English language, 12 participants (Puerto Rico, USVI, BVI, Barbados, Cayman Islands, Bahamas, SRH…)</a:t>
            </a:r>
          </a:p>
          <a:p>
            <a:r>
              <a:rPr lang="en-US" dirty="0" smtClean="0"/>
              <a:t>January 20, 2011 – Spanish language, 20 participants (Puerto Rico, Dom. Republic, Panama, Guatemala)</a:t>
            </a:r>
          </a:p>
          <a:p>
            <a:r>
              <a:rPr lang="en-US" dirty="0" smtClean="0"/>
              <a:t>Grenada, January 24-28, 2011</a:t>
            </a:r>
          </a:p>
          <a:p>
            <a:pPr lvl="1"/>
            <a:r>
              <a:rPr lang="en-US" dirty="0" smtClean="0"/>
              <a:t>Media</a:t>
            </a:r>
          </a:p>
          <a:p>
            <a:pPr lvl="1"/>
            <a:r>
              <a:rPr lang="en-US" dirty="0" smtClean="0"/>
              <a:t>Caribbean Sea Level Operators Workshop</a:t>
            </a:r>
          </a:p>
          <a:p>
            <a:r>
              <a:rPr lang="en-US" dirty="0" smtClean="0"/>
              <a:t>Regional Emergency Management Agencies engagement – CDEMA and CEPREDENAC</a:t>
            </a:r>
          </a:p>
          <a:p>
            <a:endParaRPr lang="en-US" dirty="0"/>
          </a:p>
        </p:txBody>
      </p:sp>
      <p:sp>
        <p:nvSpPr>
          <p:cNvPr id="3" name="Slide Number Placeholder 2"/>
          <p:cNvSpPr>
            <a:spLocks noGrp="1"/>
          </p:cNvSpPr>
          <p:nvPr>
            <p:ph type="sldNum" sz="quarter" idx="12"/>
          </p:nvPr>
        </p:nvSpPr>
        <p:spPr/>
        <p:txBody>
          <a:bodyPr/>
          <a:lstStyle/>
          <a:p>
            <a:fld id="{3BC8018A-07E7-48AB-816E-A73EF3D5C570}" type="slidenum">
              <a:rPr lang="en-US" smtClean="0"/>
              <a:pPr/>
              <a:t>8</a:t>
            </a:fld>
            <a:endParaRPr lang="en-US"/>
          </a:p>
        </p:txBody>
      </p:sp>
      <p:sp>
        <p:nvSpPr>
          <p:cNvPr id="4" name="Title 3"/>
          <p:cNvSpPr>
            <a:spLocks noGrp="1"/>
          </p:cNvSpPr>
          <p:nvPr>
            <p:ph type="title"/>
          </p:nvPr>
        </p:nvSpPr>
        <p:spPr/>
        <p:txBody>
          <a:bodyPr/>
          <a:lstStyle/>
          <a:p>
            <a:r>
              <a:rPr lang="en-US" dirty="0" smtClean="0"/>
              <a:t>Webinars and Promotion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AU" dirty="0" smtClean="0"/>
              <a:t>In the manual it indicates that NOAA will issue a press release several days before the exercise describing the exercise and its purpose.</a:t>
            </a:r>
          </a:p>
          <a:p>
            <a:r>
              <a:rPr lang="en-AU" dirty="0" smtClean="0"/>
              <a:t>Interest expressed  by the countries to know ahead of time the dates of press releases/conferences</a:t>
            </a:r>
          </a:p>
          <a:p>
            <a:r>
              <a:rPr lang="en-AU" dirty="0" smtClean="0"/>
              <a:t>Because the messages in the manual do not have the word message incorporated into them, and the IOC manuals do not use the word “exercise” in the background, it has been stressed that agencies, when reproducing materials or sending out </a:t>
            </a:r>
            <a:r>
              <a:rPr lang="en-AU" dirty="0" err="1" smtClean="0"/>
              <a:t>messags</a:t>
            </a:r>
            <a:r>
              <a:rPr lang="en-AU" dirty="0" smtClean="0"/>
              <a:t> clearly mark everything with “EXERCISE” to avoid false alarms.</a:t>
            </a:r>
          </a:p>
          <a:p>
            <a:pPr>
              <a:buNone/>
            </a:pPr>
            <a:endParaRPr lang="en-AU" dirty="0" smtClean="0"/>
          </a:p>
          <a:p>
            <a:endParaRPr lang="en-AU"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Media/Special Provisions </a:t>
            </a:r>
            <a:endParaRPr lang="en-US" dirty="0"/>
          </a:p>
        </p:txBody>
      </p:sp>
      <p:sp>
        <p:nvSpPr>
          <p:cNvPr id="4" name="Slide Number Placeholder 3"/>
          <p:cNvSpPr>
            <a:spLocks noGrp="1"/>
          </p:cNvSpPr>
          <p:nvPr>
            <p:ph type="sldNum" sz="quarter" idx="12"/>
          </p:nvPr>
        </p:nvSpPr>
        <p:spPr/>
        <p:txBody>
          <a:bodyPr/>
          <a:lstStyle/>
          <a:p>
            <a:fld id="{3BC8018A-07E7-48AB-816E-A73EF3D5C57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1041</TotalTime>
  <Words>937</Words>
  <Application>Microsoft Office PowerPoint</Application>
  <PresentationFormat>On-screen Show (4:3)</PresentationFormat>
  <Paragraphs>80</Paragraphs>
  <Slides>12</Slides>
  <Notes>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Concourse</vt:lpstr>
      <vt:lpstr>1_Office Theme</vt:lpstr>
      <vt:lpstr>Office Theme</vt:lpstr>
      <vt:lpstr>  Briefing Caribe Wave 11 and  LANTEX 2010 and 2011 Tsunami Warning Exercises</vt:lpstr>
      <vt:lpstr>LANTEX 2010  Tsunami Warning Exercise</vt:lpstr>
      <vt:lpstr>EAS and NWR Activation</vt:lpstr>
      <vt:lpstr>Caribe Wave 11 and  LANTEX 11 A Caribbean Tsunami Warning Exercise</vt:lpstr>
      <vt:lpstr>Exercise Manual</vt:lpstr>
      <vt:lpstr>Institutional Framework for the Exercise (page 3)</vt:lpstr>
      <vt:lpstr>Tsunami Messages</vt:lpstr>
      <vt:lpstr>Webinars and Promotion</vt:lpstr>
      <vt:lpstr>Media/Special Provisions </vt:lpstr>
      <vt:lpstr>EAS Activation</vt:lpstr>
      <vt:lpstr>Next Webinars and Promotion</vt:lpstr>
      <vt:lpstr>Future Actions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CaribeWave and LANTEX 2011</dc:title>
  <dc:creator>PRSN</dc:creator>
  <cp:lastModifiedBy>Paul.Whitmore</cp:lastModifiedBy>
  <cp:revision>101</cp:revision>
  <dcterms:created xsi:type="dcterms:W3CDTF">2010-05-11T17:55:24Z</dcterms:created>
  <dcterms:modified xsi:type="dcterms:W3CDTF">2011-02-01T16:02:43Z</dcterms:modified>
</cp:coreProperties>
</file>