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Default Extension="xlsx" ContentType="application/vnd.openxmlformats-officedocument.spreadsheetml.sheet"/>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handoutMasterIdLst>
    <p:handoutMasterId r:id="rId35"/>
  </p:handoutMasterIdLst>
  <p:sldIdLst>
    <p:sldId id="293" r:id="rId2"/>
    <p:sldId id="271" r:id="rId3"/>
    <p:sldId id="276" r:id="rId4"/>
    <p:sldId id="273" r:id="rId5"/>
    <p:sldId id="274" r:id="rId6"/>
    <p:sldId id="275" r:id="rId7"/>
    <p:sldId id="277" r:id="rId8"/>
    <p:sldId id="263" r:id="rId9"/>
    <p:sldId id="264" r:id="rId10"/>
    <p:sldId id="278" r:id="rId11"/>
    <p:sldId id="280" r:id="rId12"/>
    <p:sldId id="281" r:id="rId13"/>
    <p:sldId id="279" r:id="rId14"/>
    <p:sldId id="282" r:id="rId15"/>
    <p:sldId id="283" r:id="rId16"/>
    <p:sldId id="284" r:id="rId17"/>
    <p:sldId id="285" r:id="rId18"/>
    <p:sldId id="286" r:id="rId19"/>
    <p:sldId id="294" r:id="rId20"/>
    <p:sldId id="262" r:id="rId21"/>
    <p:sldId id="287" r:id="rId22"/>
    <p:sldId id="288" r:id="rId23"/>
    <p:sldId id="266" r:id="rId24"/>
    <p:sldId id="267" r:id="rId25"/>
    <p:sldId id="268" r:id="rId26"/>
    <p:sldId id="297" r:id="rId27"/>
    <p:sldId id="289" r:id="rId28"/>
    <p:sldId id="290" r:id="rId29"/>
    <p:sldId id="291" r:id="rId30"/>
    <p:sldId id="292" r:id="rId31"/>
    <p:sldId id="295" r:id="rId32"/>
    <p:sldId id="296"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showOutlineIcons="0">
    <p:restoredLeft sz="32131" autoAdjust="0"/>
    <p:restoredTop sz="86455" autoAdjust="0"/>
  </p:normalViewPr>
  <p:slideViewPr>
    <p:cSldViewPr>
      <p:cViewPr varScale="1">
        <p:scale>
          <a:sx n="105" d="100"/>
          <a:sy n="105" d="100"/>
        </p:scale>
        <p:origin x="-84" y="-174"/>
      </p:cViewPr>
      <p:guideLst>
        <p:guide orient="horz" pos="2160"/>
        <p:guide pos="2880"/>
      </p:guideLst>
    </p:cSldViewPr>
  </p:slideViewPr>
  <p:outlineViewPr>
    <p:cViewPr>
      <p:scale>
        <a:sx n="33" d="100"/>
        <a:sy n="33" d="100"/>
      </p:scale>
      <p:origin x="0" y="996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30" d="100"/>
          <a:sy n="130" d="100"/>
        </p:scale>
        <p:origin x="-1818" y="-7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dirty="0" smtClean="0"/>
              <a:t>Contact Effort</a:t>
            </a:r>
            <a:endParaRPr lang="en-US" dirty="0"/>
          </a:p>
        </c:rich>
      </c:tx>
      <c:layout/>
    </c:title>
    <c:plotArea>
      <c:layout/>
      <c:barChart>
        <c:barDir val="col"/>
        <c:grouping val="stacked"/>
        <c:ser>
          <c:idx val="0"/>
          <c:order val="0"/>
          <c:tx>
            <c:strRef>
              <c:f>Sheet1!$B$1</c:f>
              <c:strCache>
                <c:ptCount val="1"/>
                <c:pt idx="0">
                  <c:v>Unfinished</c:v>
                </c:pt>
              </c:strCache>
            </c:strRef>
          </c:tx>
          <c:spPr>
            <a:solidFill>
              <a:schemeClr val="accent2"/>
            </a:solidFill>
          </c:spPr>
          <c:cat>
            <c:numRef>
              <c:f>Sheet1!$A$2:$A$8</c:f>
              <c:numCache>
                <c:formatCode>General</c:formatCode>
                <c:ptCount val="7"/>
                <c:pt idx="0">
                  <c:v>1</c:v>
                </c:pt>
                <c:pt idx="1">
                  <c:v>2</c:v>
                </c:pt>
                <c:pt idx="2">
                  <c:v>3</c:v>
                </c:pt>
                <c:pt idx="3">
                  <c:v>4</c:v>
                </c:pt>
                <c:pt idx="4">
                  <c:v>5</c:v>
                </c:pt>
                <c:pt idx="5">
                  <c:v>6</c:v>
                </c:pt>
                <c:pt idx="6">
                  <c:v>7</c:v>
                </c:pt>
              </c:numCache>
            </c:numRef>
          </c:cat>
          <c:val>
            <c:numRef>
              <c:f>Sheet1!$B$2:$B$8</c:f>
              <c:numCache>
                <c:formatCode>General</c:formatCode>
                <c:ptCount val="7"/>
                <c:pt idx="0">
                  <c:v>0</c:v>
                </c:pt>
                <c:pt idx="1">
                  <c:v>1</c:v>
                </c:pt>
                <c:pt idx="2">
                  <c:v>3</c:v>
                </c:pt>
                <c:pt idx="3">
                  <c:v>4</c:v>
                </c:pt>
                <c:pt idx="4">
                  <c:v>1</c:v>
                </c:pt>
                <c:pt idx="5">
                  <c:v>0</c:v>
                </c:pt>
                <c:pt idx="6">
                  <c:v>2</c:v>
                </c:pt>
              </c:numCache>
            </c:numRef>
          </c:val>
        </c:ser>
        <c:ser>
          <c:idx val="1"/>
          <c:order val="1"/>
          <c:tx>
            <c:strRef>
              <c:f>Sheet1!$C$1</c:f>
              <c:strCache>
                <c:ptCount val="1"/>
                <c:pt idx="0">
                  <c:v>Completed</c:v>
                </c:pt>
              </c:strCache>
            </c:strRef>
          </c:tx>
          <c:spPr>
            <a:solidFill>
              <a:srgbClr val="9BBB59"/>
            </a:solidFill>
          </c:spPr>
          <c:cat>
            <c:numRef>
              <c:f>Sheet1!$A$2:$A$8</c:f>
              <c:numCache>
                <c:formatCode>General</c:formatCode>
                <c:ptCount val="7"/>
                <c:pt idx="0">
                  <c:v>1</c:v>
                </c:pt>
                <c:pt idx="1">
                  <c:v>2</c:v>
                </c:pt>
                <c:pt idx="2">
                  <c:v>3</c:v>
                </c:pt>
                <c:pt idx="3">
                  <c:v>4</c:v>
                </c:pt>
                <c:pt idx="4">
                  <c:v>5</c:v>
                </c:pt>
                <c:pt idx="5">
                  <c:v>6</c:v>
                </c:pt>
                <c:pt idx="6">
                  <c:v>7</c:v>
                </c:pt>
              </c:numCache>
            </c:numRef>
          </c:cat>
          <c:val>
            <c:numRef>
              <c:f>Sheet1!$C$2:$C$8</c:f>
              <c:numCache>
                <c:formatCode>General</c:formatCode>
                <c:ptCount val="7"/>
                <c:pt idx="0">
                  <c:v>2</c:v>
                </c:pt>
                <c:pt idx="1">
                  <c:v>3</c:v>
                </c:pt>
                <c:pt idx="2">
                  <c:v>6</c:v>
                </c:pt>
                <c:pt idx="3">
                  <c:v>2</c:v>
                </c:pt>
                <c:pt idx="4">
                  <c:v>0</c:v>
                </c:pt>
                <c:pt idx="5">
                  <c:v>0</c:v>
                </c:pt>
                <c:pt idx="6">
                  <c:v>1</c:v>
                </c:pt>
              </c:numCache>
            </c:numRef>
          </c:val>
        </c:ser>
        <c:gapWidth val="55"/>
        <c:overlap val="100"/>
        <c:axId val="92848128"/>
        <c:axId val="92850048"/>
      </c:barChart>
      <c:catAx>
        <c:axId val="92848128"/>
        <c:scaling>
          <c:orientation val="minMax"/>
        </c:scaling>
        <c:axPos val="b"/>
        <c:title>
          <c:tx>
            <c:rich>
              <a:bodyPr/>
              <a:lstStyle/>
              <a:p>
                <a:pPr>
                  <a:defRPr/>
                </a:pPr>
                <a:r>
                  <a:rPr lang="en-US" dirty="0" smtClean="0"/>
                  <a:t>Number of contacts made</a:t>
                </a:r>
                <a:endParaRPr lang="en-US" dirty="0"/>
              </a:p>
            </c:rich>
          </c:tx>
          <c:layout/>
        </c:title>
        <c:numFmt formatCode="General" sourceLinked="1"/>
        <c:majorTickMark val="none"/>
        <c:tickLblPos val="nextTo"/>
        <c:crossAx val="92850048"/>
        <c:crosses val="autoZero"/>
        <c:auto val="1"/>
        <c:lblAlgn val="ctr"/>
        <c:lblOffset val="100"/>
      </c:catAx>
      <c:valAx>
        <c:axId val="92850048"/>
        <c:scaling>
          <c:orientation val="minMax"/>
        </c:scaling>
        <c:axPos val="l"/>
        <c:majorGridlines/>
        <c:title>
          <c:tx>
            <c:rich>
              <a:bodyPr/>
              <a:lstStyle/>
              <a:p>
                <a:pPr>
                  <a:defRPr/>
                </a:pPr>
                <a:r>
                  <a:rPr lang="en-US" dirty="0" smtClean="0"/>
                  <a:t>Number of Respondents</a:t>
                </a:r>
                <a:endParaRPr lang="en-US" dirty="0"/>
              </a:p>
            </c:rich>
          </c:tx>
          <c:layout/>
        </c:title>
        <c:numFmt formatCode="General" sourceLinked="1"/>
        <c:majorTickMark val="none"/>
        <c:tickLblPos val="nextTo"/>
        <c:crossAx val="92848128"/>
        <c:crosses val="autoZero"/>
        <c:crossBetween val="between"/>
      </c:valAx>
    </c:plotArea>
    <c:legend>
      <c:legendPos val="tr"/>
      <c:layout/>
      <c:overlay val="1"/>
    </c:legend>
    <c:plotVisOnly val="1"/>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col"/>
        <c:grouping val="stacked"/>
        <c:ser>
          <c:idx val="0"/>
          <c:order val="0"/>
          <c:tx>
            <c:strRef>
              <c:f>Sheet1!$B$1</c:f>
              <c:strCache>
                <c:ptCount val="1"/>
                <c:pt idx="0">
                  <c:v>Column1</c:v>
                </c:pt>
              </c:strCache>
            </c:strRef>
          </c:tx>
          <c:cat>
            <c:numRef>
              <c:f>Sheet1!$A$2:$A$7</c:f>
              <c:numCache>
                <c:formatCode>General</c:formatCode>
                <c:ptCount val="6"/>
                <c:pt idx="0">
                  <c:v>0</c:v>
                </c:pt>
                <c:pt idx="1">
                  <c:v>1</c:v>
                </c:pt>
                <c:pt idx="2">
                  <c:v>2</c:v>
                </c:pt>
                <c:pt idx="3">
                  <c:v>3</c:v>
                </c:pt>
                <c:pt idx="4">
                  <c:v>4</c:v>
                </c:pt>
                <c:pt idx="5">
                  <c:v>5</c:v>
                </c:pt>
              </c:numCache>
            </c:numRef>
          </c:cat>
          <c:val>
            <c:numRef>
              <c:f>Sheet1!$B$2:$B$7</c:f>
              <c:numCache>
                <c:formatCode>General</c:formatCode>
                <c:ptCount val="6"/>
                <c:pt idx="0">
                  <c:v>1</c:v>
                </c:pt>
                <c:pt idx="1">
                  <c:v>3</c:v>
                </c:pt>
                <c:pt idx="2">
                  <c:v>2</c:v>
                </c:pt>
                <c:pt idx="3">
                  <c:v>0</c:v>
                </c:pt>
                <c:pt idx="4">
                  <c:v>3</c:v>
                </c:pt>
                <c:pt idx="5">
                  <c:v>6</c:v>
                </c:pt>
              </c:numCache>
            </c:numRef>
          </c:val>
        </c:ser>
        <c:gapWidth val="75"/>
        <c:overlap val="100"/>
        <c:axId val="93863296"/>
        <c:axId val="97805824"/>
      </c:barChart>
      <c:catAx>
        <c:axId val="93863296"/>
        <c:scaling>
          <c:orientation val="minMax"/>
        </c:scaling>
        <c:axPos val="b"/>
        <c:title>
          <c:tx>
            <c:rich>
              <a:bodyPr/>
              <a:lstStyle/>
              <a:p>
                <a:pPr>
                  <a:defRPr/>
                </a:pPr>
                <a:r>
                  <a:rPr lang="en-US" dirty="0" smtClean="0"/>
                  <a:t>Importance</a:t>
                </a:r>
                <a:endParaRPr lang="en-US" dirty="0"/>
              </a:p>
            </c:rich>
          </c:tx>
          <c:layout/>
        </c:title>
        <c:numFmt formatCode="General" sourceLinked="1"/>
        <c:majorTickMark val="none"/>
        <c:tickLblPos val="nextTo"/>
        <c:crossAx val="97805824"/>
        <c:crosses val="autoZero"/>
        <c:auto val="1"/>
        <c:lblAlgn val="ctr"/>
        <c:lblOffset val="100"/>
      </c:catAx>
      <c:valAx>
        <c:axId val="97805824"/>
        <c:scaling>
          <c:orientation val="minMax"/>
        </c:scaling>
        <c:axPos val="l"/>
        <c:majorGridlines/>
        <c:title>
          <c:tx>
            <c:rich>
              <a:bodyPr rot="-5400000" vert="horz"/>
              <a:lstStyle/>
              <a:p>
                <a:pPr>
                  <a:defRPr/>
                </a:pPr>
                <a:r>
                  <a:rPr lang="en-US" dirty="0" smtClean="0"/>
                  <a:t>Number of respondents</a:t>
                </a:r>
                <a:endParaRPr lang="en-US" dirty="0"/>
              </a:p>
            </c:rich>
          </c:tx>
          <c:layout/>
        </c:title>
        <c:numFmt formatCode="General" sourceLinked="1"/>
        <c:majorTickMark val="none"/>
        <c:tickLblPos val="nextTo"/>
        <c:crossAx val="93863296"/>
        <c:crosses val="autoZero"/>
        <c:crossBetween val="between"/>
      </c:valAx>
    </c:plotArea>
    <c:plotVisOnly val="1"/>
  </c:chart>
  <c:txPr>
    <a:bodyPr/>
    <a:lstStyle/>
    <a:p>
      <a:pPr>
        <a:defRPr sz="1800"/>
      </a:pPr>
      <a:endParaRPr lang="en-US"/>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73E3A2E-4201-4B22-8704-9E2A6728AA37}" type="datetimeFigureOut">
              <a:rPr lang="en-US" smtClean="0"/>
              <a:t>11/12/2010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25A3D49-CCDF-48C1-A2E9-C6CE78C63197}"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E69848-C76A-46A4-84B8-D793C0E2A635}" type="datetimeFigureOut">
              <a:rPr lang="en-US" smtClean="0"/>
              <a:pPr/>
              <a:t>11/12/2010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4A35D7-681A-499A-8DFC-080556E8D70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That rings true to me, even if I’m not expecting any legacies on the scale of what this fellow received from his parents. </a:t>
            </a:r>
          </a:p>
          <a:p>
            <a:endParaRPr lang="en-US" dirty="0" smtClean="0"/>
          </a:p>
          <a:p>
            <a:r>
              <a:rPr lang="en-US" dirty="0" smtClean="0"/>
              <a:t>But for the purposes of this discussion we are not talking </a:t>
            </a:r>
            <a:r>
              <a:rPr lang="en-US" smtClean="0"/>
              <a:t>about stocks and </a:t>
            </a:r>
            <a:r>
              <a:rPr lang="en-US" dirty="0" smtClean="0"/>
              <a:t>family fortunes but about an inventory of tsunami-related materials. The various NTHMP organizations have a lot of materials that can indeed serve as legacies for  other programs.</a:t>
            </a:r>
            <a:endParaRPr lang="en-US" dirty="0"/>
          </a:p>
        </p:txBody>
      </p:sp>
      <p:sp>
        <p:nvSpPr>
          <p:cNvPr id="4" name="Slide Number Placeholder 3"/>
          <p:cNvSpPr>
            <a:spLocks noGrp="1"/>
          </p:cNvSpPr>
          <p:nvPr>
            <p:ph type="sldNum" sz="quarter" idx="10"/>
          </p:nvPr>
        </p:nvSpPr>
        <p:spPr/>
        <p:txBody>
          <a:bodyPr/>
          <a:lstStyle/>
          <a:p>
            <a:fld id="{7C4A35D7-681A-499A-8DFC-080556E8D709}"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 in brief, is the inventory status. If you counted the green squares in the previous chart you could calculate that 60% of the 25 respondents have provided feedback. That’s the 3</a:t>
            </a:r>
            <a:r>
              <a:rPr lang="en-US" baseline="30000" dirty="0" smtClean="0"/>
              <a:t>rd</a:t>
            </a:r>
            <a:r>
              <a:rPr lang="en-US" dirty="0" smtClean="0"/>
              <a:t> bullet, and the first 2 bullets indicate that we have finished our visits and meetings.</a:t>
            </a:r>
          </a:p>
          <a:p>
            <a:endParaRPr lang="en-US" dirty="0" smtClean="0"/>
          </a:p>
          <a:p>
            <a:r>
              <a:rPr lang="en-US" dirty="0" smtClean="0"/>
              <a:t>Which brings us around from the inventory to the repository itself. </a:t>
            </a:r>
          </a:p>
          <a:p>
            <a:endParaRPr lang="en-US" dirty="0" smtClean="0"/>
          </a:p>
          <a:p>
            <a:r>
              <a:rPr lang="en-US" dirty="0" smtClean="0"/>
              <a:t>Scott already discussed the repository requirements that we have drawn from the conversations we had with respondents. Other issues involve the assumptions that govern development, and the development of appropriate metadata types.</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7C4A35D7-681A-499A-8DFC-080556E8D709}"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President Lincoln might have navigated the Civil War without a policy to guide him, but most of those who have evaluated the repository development of the last 10 years, agree that a repository policy is a good thing to have.</a:t>
            </a:r>
            <a:endParaRPr lang="en-US" dirty="0"/>
          </a:p>
        </p:txBody>
      </p:sp>
      <p:sp>
        <p:nvSpPr>
          <p:cNvPr id="4" name="Slide Number Placeholder 3"/>
          <p:cNvSpPr>
            <a:spLocks noGrp="1"/>
          </p:cNvSpPr>
          <p:nvPr>
            <p:ph type="sldNum" sz="quarter" idx="10"/>
          </p:nvPr>
        </p:nvSpPr>
        <p:spPr/>
        <p:txBody>
          <a:bodyPr/>
          <a:lstStyle/>
          <a:p>
            <a:fld id="{7C4A35D7-681A-499A-8DFC-080556E8D709}"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Content: what kind of content can be deposited</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Submissions: who can deposit materials and copyright issues</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Data: how the data can be accessed, used, and reused</a:t>
            </a:r>
          </a:p>
          <a:p>
            <a:r>
              <a:rPr lang="en-US" dirty="0" smtClean="0"/>
              <a:t>Metadata</a:t>
            </a:r>
            <a:r>
              <a:rPr lang="en-US" dirty="0" smtClean="0"/>
              <a:t>: how the metadata can be accessed,</a:t>
            </a:r>
            <a:r>
              <a:rPr lang="en-US" baseline="0" dirty="0" smtClean="0"/>
              <a:t> used, and reused.</a:t>
            </a:r>
          </a:p>
          <a:p>
            <a:r>
              <a:rPr lang="en-US" baseline="0" dirty="0" smtClean="0"/>
              <a:t>Preservation</a:t>
            </a:r>
            <a:r>
              <a:rPr lang="en-US" baseline="0" dirty="0" smtClean="0"/>
              <a:t>: migration, backing up, and withdrawing objects</a:t>
            </a:r>
          </a:p>
          <a:p>
            <a:r>
              <a:rPr lang="en-US" baseline="0" dirty="0" smtClean="0"/>
              <a:t>Privacy: how information about users is used</a:t>
            </a:r>
          </a:p>
          <a:p>
            <a:endParaRPr lang="en-US" dirty="0"/>
          </a:p>
        </p:txBody>
      </p:sp>
      <p:sp>
        <p:nvSpPr>
          <p:cNvPr id="4" name="Slide Number Placeholder 3"/>
          <p:cNvSpPr>
            <a:spLocks noGrp="1"/>
          </p:cNvSpPr>
          <p:nvPr>
            <p:ph type="sldNum" sz="quarter" idx="10"/>
          </p:nvPr>
        </p:nvSpPr>
        <p:spPr/>
        <p:txBody>
          <a:bodyPr/>
          <a:lstStyle/>
          <a:p>
            <a:fld id="{7C4A35D7-681A-499A-8DFC-080556E8D709}"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thinking about a design for the repository, we have implicitly operated with a very basic set of policies.</a:t>
            </a:r>
          </a:p>
          <a:p>
            <a:endParaRPr lang="en-US" dirty="0" smtClean="0"/>
          </a:p>
          <a:p>
            <a:r>
              <a:rPr lang="en-US" dirty="0" smtClean="0"/>
              <a:t>Put first 4 bullets up</a:t>
            </a:r>
          </a:p>
          <a:p>
            <a:endParaRPr lang="en-US" dirty="0" smtClean="0"/>
          </a:p>
          <a:p>
            <a:r>
              <a:rPr lang="en-US" dirty="0" smtClean="0"/>
              <a:t>And we have made some other assumptions that might not properly be classified as policies because they have more to do with how the repository is implemented.</a:t>
            </a:r>
          </a:p>
          <a:p>
            <a:endParaRPr lang="en-US" dirty="0" smtClean="0"/>
          </a:p>
          <a:p>
            <a:r>
              <a:rPr lang="en-US" dirty="0" smtClean="0"/>
              <a:t>Put up last 2 bullets.</a:t>
            </a:r>
          </a:p>
          <a:p>
            <a:endParaRPr lang="en-US" dirty="0" smtClean="0"/>
          </a:p>
          <a:p>
            <a:r>
              <a:rPr lang="en-US" dirty="0" smtClean="0"/>
              <a:t>But there are many more policy issues that need to be resolved, including these.</a:t>
            </a:r>
            <a:endParaRPr lang="en-US" dirty="0"/>
          </a:p>
        </p:txBody>
      </p:sp>
      <p:sp>
        <p:nvSpPr>
          <p:cNvPr id="4" name="Slide Number Placeholder 3"/>
          <p:cNvSpPr>
            <a:spLocks noGrp="1"/>
          </p:cNvSpPr>
          <p:nvPr>
            <p:ph type="sldNum" sz="quarter" idx="10"/>
          </p:nvPr>
        </p:nvSpPr>
        <p:spPr/>
        <p:txBody>
          <a:bodyPr/>
          <a:lstStyle/>
          <a:p>
            <a:fld id="{7C4A35D7-681A-499A-8DFC-080556E8D709}"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 don’t want to take the time to discuss these now except to point out that some of them, such as restricting access to objects, affects how the repository is implemented.</a:t>
            </a:r>
          </a:p>
          <a:p>
            <a:endParaRPr lang="en-US" dirty="0" smtClean="0"/>
          </a:p>
          <a:p>
            <a:r>
              <a:rPr lang="en-US" dirty="0" smtClean="0"/>
              <a:t>The concept of metadata has crept into this presentation a time or two but I’ve glossed over it. But deciding on what metadata requirements to implement is a critical aspect of repository development. Several of our respondents have indicated, for example, that being able to designate a target audience is important.</a:t>
            </a:r>
            <a:endParaRPr lang="en-US" dirty="0"/>
          </a:p>
        </p:txBody>
      </p:sp>
      <p:sp>
        <p:nvSpPr>
          <p:cNvPr id="4" name="Slide Number Placeholder 3"/>
          <p:cNvSpPr>
            <a:spLocks noGrp="1"/>
          </p:cNvSpPr>
          <p:nvPr>
            <p:ph type="sldNum" sz="quarter" idx="10"/>
          </p:nvPr>
        </p:nvSpPr>
        <p:spPr/>
        <p:txBody>
          <a:bodyPr/>
          <a:lstStyle/>
          <a:p>
            <a:fld id="{7C4A35D7-681A-499A-8DFC-080556E8D709}"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And Lucy apparently agrees with that assessment.</a:t>
            </a:r>
            <a:endParaRPr lang="en-US" dirty="0"/>
          </a:p>
        </p:txBody>
      </p:sp>
      <p:sp>
        <p:nvSpPr>
          <p:cNvPr id="4" name="Slide Number Placeholder 3"/>
          <p:cNvSpPr>
            <a:spLocks noGrp="1"/>
          </p:cNvSpPr>
          <p:nvPr>
            <p:ph type="sldNum" sz="quarter" idx="10"/>
          </p:nvPr>
        </p:nvSpPr>
        <p:spPr/>
        <p:txBody>
          <a:bodyPr/>
          <a:lstStyle/>
          <a:p>
            <a:fld id="{7C4A35D7-681A-499A-8DFC-080556E8D709}"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the set of possible audiences that I pulled out of our inventory data, although other variations are certainly possible. Maybe we should divide Children into elementary school and high school, for example. Maybe Broadcasters and Media should be combined. And so on.</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7C4A35D7-681A-499A-8DFC-080556E8D709}"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Another type of metadata that seems reasonable is to specify the type of the data. There are too many types to list here but you can see them on the lists that were sent out earlier.</a:t>
            </a:r>
            <a:endParaRPr lang="en-US" dirty="0"/>
          </a:p>
        </p:txBody>
      </p:sp>
      <p:sp>
        <p:nvSpPr>
          <p:cNvPr id="4" name="Slide Number Placeholder 3"/>
          <p:cNvSpPr>
            <a:spLocks noGrp="1"/>
          </p:cNvSpPr>
          <p:nvPr>
            <p:ph type="sldNum" sz="quarter" idx="10"/>
          </p:nvPr>
        </p:nvSpPr>
        <p:spPr/>
        <p:txBody>
          <a:bodyPr/>
          <a:lstStyle/>
          <a:p>
            <a:fld id="{7C4A35D7-681A-499A-8DFC-080556E8D709}"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set of keywords is important. Having a larger set might make it easier for a searcher to zero in on a topic of interest, but that has to be balanced with the fact that having more keywords is probably more work for contributors.</a:t>
            </a:r>
            <a:endParaRPr lang="en-US" dirty="0"/>
          </a:p>
        </p:txBody>
      </p:sp>
      <p:sp>
        <p:nvSpPr>
          <p:cNvPr id="4" name="Slide Number Placeholder 3"/>
          <p:cNvSpPr>
            <a:spLocks noGrp="1"/>
          </p:cNvSpPr>
          <p:nvPr>
            <p:ph type="sldNum" sz="quarter" idx="10"/>
          </p:nvPr>
        </p:nvSpPr>
        <p:spPr/>
        <p:txBody>
          <a:bodyPr/>
          <a:lstStyle/>
          <a:p>
            <a:fld id="{7C4A35D7-681A-499A-8DFC-080556E8D709}"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 far I’ve talked about three kinds of metadata. But that isn’t enough to meet the needs of users. They obviously need a description of data objects, for example.</a:t>
            </a:r>
          </a:p>
          <a:p>
            <a:endParaRPr lang="en-US" dirty="0" smtClean="0"/>
          </a:p>
          <a:p>
            <a:r>
              <a:rPr lang="en-US" dirty="0" smtClean="0"/>
              <a:t>Defining an appropriate set of metadata is a challenge that all repositories face, however, and, to address it, implementers have come up with a basic set of core metadata, flexible enough to allow individual repositories to customize it, but with enough consistency to give humans and software agents a reasonable expectation of the kind of data encompassed by each category. </a:t>
            </a:r>
            <a:r>
              <a:rPr lang="en-US" dirty="0" smtClean="0"/>
              <a:t>One such set of metadata is referred to as Dublin Core. </a:t>
            </a:r>
          </a:p>
          <a:p>
            <a:endParaRPr lang="en-US" dirty="0" smtClean="0"/>
          </a:p>
          <a:p>
            <a:r>
              <a:rPr lang="en-US" dirty="0" smtClean="0"/>
              <a:t>Merging the Dublin Core categories with the categories we have already mentioned, gives a list something like this.</a:t>
            </a:r>
          </a:p>
          <a:p>
            <a:endParaRPr lang="en-US" dirty="0" smtClean="0"/>
          </a:p>
          <a:p>
            <a:r>
              <a:rPr lang="en-US" dirty="0" smtClean="0"/>
              <a:t>ANIMATE the other items onscreen</a:t>
            </a:r>
          </a:p>
          <a:p>
            <a:endParaRPr lang="en-US" dirty="0" smtClean="0"/>
          </a:p>
          <a:p>
            <a:r>
              <a:rPr lang="en-US" dirty="0" smtClean="0"/>
              <a:t>I have already alluded to the fact that convincing people to contribute material to the repository is probably more difficult than implementing the repository in the first place.</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7C4A35D7-681A-499A-8DFC-080556E8D709}"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how Scott and I have summarized the data we collected. Across the top of this spreadsheet we have arrayed the organizations we visited and the list down the left side comprises the materials themselves. This will look familiar to the people we sent draft inventories to, except that this version consolidates the information from all the respondents  into a single spreadsheet.</a:t>
            </a:r>
            <a:endParaRPr lang="en-US" dirty="0"/>
          </a:p>
        </p:txBody>
      </p:sp>
      <p:sp>
        <p:nvSpPr>
          <p:cNvPr id="4" name="Slide Number Placeholder 3"/>
          <p:cNvSpPr>
            <a:spLocks noGrp="1"/>
          </p:cNvSpPr>
          <p:nvPr>
            <p:ph type="sldNum" sz="quarter" idx="10"/>
          </p:nvPr>
        </p:nvSpPr>
        <p:spPr/>
        <p:txBody>
          <a:bodyPr/>
          <a:lstStyle/>
          <a:p>
            <a:fld id="{7C4A35D7-681A-499A-8DFC-080556E8D709}"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seems an accurate observation. So I’m happy enough to give  President Bush this plug—maybe it will help his book sales.</a:t>
            </a:r>
            <a:endParaRPr lang="en-US" dirty="0"/>
          </a:p>
        </p:txBody>
      </p:sp>
      <p:sp>
        <p:nvSpPr>
          <p:cNvPr id="4" name="Slide Number Placeholder 3"/>
          <p:cNvSpPr>
            <a:spLocks noGrp="1"/>
          </p:cNvSpPr>
          <p:nvPr>
            <p:ph type="sldNum" sz="quarter" idx="10"/>
          </p:nvPr>
        </p:nvSpPr>
        <p:spPr/>
        <p:txBody>
          <a:bodyPr/>
          <a:lstStyle/>
          <a:p>
            <a:fld id="{7C4A35D7-681A-499A-8DFC-080556E8D709}"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a:t>
            </a:r>
            <a:r>
              <a:rPr lang="en-US" dirty="0" smtClean="0"/>
              <a:t>observation p</a:t>
            </a:r>
            <a:r>
              <a:rPr lang="en-US" dirty="0" smtClean="0"/>
              <a:t>articularly </a:t>
            </a:r>
            <a:r>
              <a:rPr lang="en-US" dirty="0" smtClean="0"/>
              <a:t>refers to </a:t>
            </a:r>
            <a:r>
              <a:rPr lang="en-US" dirty="0" smtClean="0"/>
              <a:t>institutional repositories</a:t>
            </a:r>
            <a:r>
              <a:rPr lang="en-US" baseline="0" dirty="0" smtClean="0"/>
              <a:t> </a:t>
            </a:r>
            <a:r>
              <a:rPr lang="en-US" baseline="0" dirty="0" smtClean="0"/>
              <a:t>but I think it is generally applicable and likely to effect recruitment to the NTHMP repository too</a:t>
            </a:r>
            <a:r>
              <a:rPr lang="en-US" baseline="0" dirty="0" smtClean="0"/>
              <a:t>.</a:t>
            </a:r>
          </a:p>
          <a:p>
            <a:endParaRPr lang="en-US" dirty="0" smtClean="0"/>
          </a:p>
          <a:p>
            <a:r>
              <a:rPr lang="en-US" dirty="0" smtClean="0"/>
              <a:t>So how do we get contributions?</a:t>
            </a:r>
            <a:endParaRPr lang="en-US" dirty="0"/>
          </a:p>
        </p:txBody>
      </p:sp>
      <p:sp>
        <p:nvSpPr>
          <p:cNvPr id="4" name="Slide Number Placeholder 3"/>
          <p:cNvSpPr>
            <a:spLocks noGrp="1"/>
          </p:cNvSpPr>
          <p:nvPr>
            <p:ph type="sldNum" sz="quarter" idx="10"/>
          </p:nvPr>
        </p:nvSpPr>
        <p:spPr/>
        <p:txBody>
          <a:bodyPr/>
          <a:lstStyle/>
          <a:p>
            <a:fld id="{7C4A35D7-681A-499A-8DFC-080556E8D709}"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 begin to address this issue, we asked our respondents what they thought.</a:t>
            </a:r>
            <a:endParaRPr lang="en-US" dirty="0"/>
          </a:p>
        </p:txBody>
      </p:sp>
      <p:sp>
        <p:nvSpPr>
          <p:cNvPr id="4" name="Slide Number Placeholder 3"/>
          <p:cNvSpPr>
            <a:spLocks noGrp="1"/>
          </p:cNvSpPr>
          <p:nvPr>
            <p:ph type="sldNum" sz="quarter" idx="10"/>
          </p:nvPr>
        </p:nvSpPr>
        <p:spPr/>
        <p:txBody>
          <a:bodyPr/>
          <a:lstStyle/>
          <a:p>
            <a:fld id="{7C4A35D7-681A-499A-8DFC-080556E8D709}"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These were the most important inducers. The 1</a:t>
            </a:r>
            <a:r>
              <a:rPr lang="en-US" baseline="30000" dirty="0" smtClean="0"/>
              <a:t>st</a:t>
            </a:r>
            <a:r>
              <a:rPr lang="en-US" dirty="0" smtClean="0"/>
              <a:t> and 3</a:t>
            </a:r>
            <a:r>
              <a:rPr lang="en-US" baseline="30000" dirty="0" smtClean="0"/>
              <a:t>rd</a:t>
            </a:r>
            <a:r>
              <a:rPr lang="en-US" dirty="0" smtClean="0"/>
              <a:t> bullets have to do with making it easy for users to find objects in the repository. The 2</a:t>
            </a:r>
            <a:r>
              <a:rPr lang="en-US" baseline="30000" dirty="0" smtClean="0"/>
              <a:t>nd</a:t>
            </a:r>
            <a:r>
              <a:rPr lang="en-US" dirty="0" smtClean="0"/>
              <a:t> and 4</a:t>
            </a:r>
            <a:r>
              <a:rPr lang="en-US" baseline="30000" dirty="0" smtClean="0"/>
              <a:t>th</a:t>
            </a:r>
            <a:r>
              <a:rPr lang="en-US" dirty="0" smtClean="0"/>
              <a:t> have to do with making it easy to contribute objects to the repository. </a:t>
            </a:r>
          </a:p>
          <a:p>
            <a:endParaRPr lang="en-US" dirty="0" smtClean="0"/>
          </a:p>
          <a:p>
            <a:r>
              <a:rPr lang="en-US" dirty="0" smtClean="0"/>
              <a:t>If we want people to contribute, “make it easy to put objects into the repository, and make it easy for users to get objects out.”</a:t>
            </a:r>
          </a:p>
          <a:p>
            <a:endParaRPr lang="en-US" dirty="0" smtClean="0"/>
          </a:p>
          <a:p>
            <a:r>
              <a:rPr lang="en-US" dirty="0" smtClean="0"/>
              <a:t>This might seem self-evident, but our respondents said that some other things that I thought might encourage contributions did not seem important to them.</a:t>
            </a:r>
            <a:endParaRPr lang="en-US" dirty="0"/>
          </a:p>
        </p:txBody>
      </p:sp>
      <p:sp>
        <p:nvSpPr>
          <p:cNvPr id="4" name="Slide Number Placeholder 3"/>
          <p:cNvSpPr>
            <a:spLocks noGrp="1"/>
          </p:cNvSpPr>
          <p:nvPr>
            <p:ph type="sldNum" sz="quarter" idx="10"/>
          </p:nvPr>
        </p:nvSpPr>
        <p:spPr/>
        <p:txBody>
          <a:bodyPr/>
          <a:lstStyle/>
          <a:p>
            <a:fld id="{7C4A35D7-681A-499A-8DFC-080556E8D709}"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Respondents are not concerned about tooting their own horns.</a:t>
            </a:r>
          </a:p>
          <a:p>
            <a:endParaRPr lang="en-US" dirty="0" smtClean="0"/>
          </a:p>
          <a:p>
            <a:r>
              <a:rPr lang="en-US" dirty="0" smtClean="0"/>
              <a:t>And the folks we interviewed are all brave enough to go first (or perhaps that simply means that ignorance really is bliss).</a:t>
            </a:r>
          </a:p>
          <a:p>
            <a:endParaRPr lang="en-US" dirty="0" smtClean="0"/>
          </a:p>
          <a:p>
            <a:r>
              <a:rPr lang="en-US" dirty="0" smtClean="0"/>
              <a:t>But I’d like to specifically mention one response that got a middling score of 3.5, whether it should be mandatory to contribute to the repository.</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7C4A35D7-681A-499A-8DFC-080556E8D709}"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Two clusters with strong feelings.</a:t>
            </a:r>
          </a:p>
          <a:p>
            <a:endParaRPr lang="en-US" dirty="0" smtClean="0"/>
          </a:p>
          <a:p>
            <a:r>
              <a:rPr lang="en-US" dirty="0" smtClean="0"/>
              <a:t>Answers were supposed to run between 1 and 5 but for one respondent, a score of one was not sufficient to indicate what a bad idea this is.</a:t>
            </a:r>
            <a:endParaRPr lang="en-US" dirty="0"/>
          </a:p>
        </p:txBody>
      </p:sp>
      <p:sp>
        <p:nvSpPr>
          <p:cNvPr id="4" name="Slide Number Placeholder 3"/>
          <p:cNvSpPr>
            <a:spLocks noGrp="1"/>
          </p:cNvSpPr>
          <p:nvPr>
            <p:ph type="sldNum" sz="quarter" idx="10"/>
          </p:nvPr>
        </p:nvSpPr>
        <p:spPr/>
        <p:txBody>
          <a:bodyPr/>
          <a:lstStyle/>
          <a:p>
            <a:fld id="{7C4A35D7-681A-499A-8DFC-080556E8D709}"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 this point, I’ve talked about…</a:t>
            </a:r>
          </a:p>
          <a:p>
            <a:endParaRPr lang="en-US" dirty="0" smtClean="0"/>
          </a:p>
          <a:p>
            <a:r>
              <a:rPr lang="en-US" dirty="0" smtClean="0"/>
              <a:t>But it is hard to get a feeling for what the repository might look like from these important, but somewhat theoretical discussions. So lets try to get a bit more concrete.</a:t>
            </a:r>
            <a:endParaRPr lang="en-US" dirty="0"/>
          </a:p>
        </p:txBody>
      </p:sp>
      <p:sp>
        <p:nvSpPr>
          <p:cNvPr id="4" name="Slide Number Placeholder 3"/>
          <p:cNvSpPr>
            <a:spLocks noGrp="1"/>
          </p:cNvSpPr>
          <p:nvPr>
            <p:ph type="sldNum" sz="quarter" idx="10"/>
          </p:nvPr>
        </p:nvSpPr>
        <p:spPr/>
        <p:txBody>
          <a:bodyPr/>
          <a:lstStyle/>
          <a:p>
            <a:fld id="{7C4A35D7-681A-499A-8DFC-080556E8D709}"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 you don’t recognize this fellow there are some clues in the transformer and keyboard at the bottom of the picture, which, I can add, dates from 1975.</a:t>
            </a:r>
          </a:p>
          <a:p>
            <a:endParaRPr lang="en-US" dirty="0" smtClean="0"/>
          </a:p>
          <a:p>
            <a:r>
              <a:rPr lang="en-US" dirty="0" smtClean="0"/>
              <a:t>Steve Jobs</a:t>
            </a:r>
          </a:p>
          <a:p>
            <a:endParaRPr lang="en-US" dirty="0" smtClean="0"/>
          </a:p>
          <a:p>
            <a:r>
              <a:rPr lang="en-US" dirty="0" smtClean="0"/>
              <a:t>If you look really close you can see that the shoulder seam in his turtleneck is ripped open. </a:t>
            </a:r>
            <a:r>
              <a:rPr lang="en-US" dirty="0" smtClean="0"/>
              <a:t>Is that a badge of </a:t>
            </a:r>
            <a:r>
              <a:rPr lang="en-US" dirty="0" err="1" smtClean="0"/>
              <a:t>nerdity</a:t>
            </a:r>
            <a:r>
              <a:rPr lang="en-US" dirty="0" smtClean="0"/>
              <a:t> or what?</a:t>
            </a:r>
            <a:endParaRPr lang="en-US" dirty="0"/>
          </a:p>
        </p:txBody>
      </p:sp>
      <p:sp>
        <p:nvSpPr>
          <p:cNvPr id="4" name="Slide Number Placeholder 3"/>
          <p:cNvSpPr>
            <a:spLocks noGrp="1"/>
          </p:cNvSpPr>
          <p:nvPr>
            <p:ph type="sldNum" sz="quarter" idx="10"/>
          </p:nvPr>
        </p:nvSpPr>
        <p:spPr/>
        <p:txBody>
          <a:bodyPr/>
          <a:lstStyle/>
          <a:p>
            <a:fld id="{7C4A35D7-681A-499A-8DFC-080556E8D709}"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 here’s a sketch of a possible opening screen for repository GUI. Not a design, just a sketch of one possibility.</a:t>
            </a:r>
          </a:p>
          <a:p>
            <a:endParaRPr lang="en-US" dirty="0" smtClean="0"/>
          </a:p>
          <a:p>
            <a:r>
              <a:rPr lang="en-US" dirty="0" smtClean="0"/>
              <a:t>Speaking of design, I prefer simplicity over complexity. Here the menu bar only has 4 main entries and includes a simple search, right on the first (and every page). The menu pull-down entries are short.</a:t>
            </a:r>
          </a:p>
          <a:p>
            <a:endParaRPr lang="en-US" dirty="0" smtClean="0"/>
          </a:p>
          <a:p>
            <a:r>
              <a:rPr lang="en-US" dirty="0" smtClean="0"/>
              <a:t>If we select Find data—Advanced search we move to…</a:t>
            </a:r>
            <a:endParaRPr lang="en-US" dirty="0"/>
          </a:p>
        </p:txBody>
      </p:sp>
      <p:sp>
        <p:nvSpPr>
          <p:cNvPr id="4" name="Slide Number Placeholder 3"/>
          <p:cNvSpPr>
            <a:spLocks noGrp="1"/>
          </p:cNvSpPr>
          <p:nvPr>
            <p:ph type="sldNum" sz="quarter" idx="10"/>
          </p:nvPr>
        </p:nvSpPr>
        <p:spPr/>
        <p:txBody>
          <a:bodyPr/>
          <a:lstStyle/>
          <a:p>
            <a:fld id="{7C4A35D7-681A-499A-8DFC-080556E8D709}"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 this page, the searching takes place in the upper left-hand corner—in this case, I am searching the “Language” metadata field for “Spanish.” The results, in summary form, appear below. The thumbnails sketches apply to formats such as PDF and give a small, overall view of the document.</a:t>
            </a:r>
          </a:p>
          <a:p>
            <a:endParaRPr lang="en-US" dirty="0" smtClean="0"/>
          </a:p>
          <a:p>
            <a:r>
              <a:rPr lang="en-US" dirty="0" smtClean="0"/>
              <a:t>One requirement we have is to be able to operate on a “shopping cart” approach, meaning that we can select which items to affect. On this page, we’ve selected “</a:t>
            </a:r>
            <a:r>
              <a:rPr lang="en-US" dirty="0" err="1" smtClean="0"/>
              <a:t>Contenido</a:t>
            </a:r>
            <a:r>
              <a:rPr lang="en-US" dirty="0" smtClean="0"/>
              <a:t> de la </a:t>
            </a:r>
            <a:r>
              <a:rPr lang="en-US" dirty="0" err="1" smtClean="0"/>
              <a:t>Mochila</a:t>
            </a:r>
            <a:r>
              <a:rPr lang="en-US" dirty="0" smtClean="0"/>
              <a:t>…”</a:t>
            </a:r>
          </a:p>
          <a:p>
            <a:endParaRPr lang="en-US" dirty="0" smtClean="0"/>
          </a:p>
          <a:p>
            <a:r>
              <a:rPr lang="en-US" dirty="0" smtClean="0"/>
              <a:t>Now to see a full record, we click “View full records.”</a:t>
            </a:r>
            <a:endParaRPr lang="en-US" dirty="0"/>
          </a:p>
        </p:txBody>
      </p:sp>
      <p:sp>
        <p:nvSpPr>
          <p:cNvPr id="4" name="Slide Number Placeholder 3"/>
          <p:cNvSpPr>
            <a:spLocks noGrp="1"/>
          </p:cNvSpPr>
          <p:nvPr>
            <p:ph type="sldNum" sz="quarter" idx="10"/>
          </p:nvPr>
        </p:nvSpPr>
        <p:spPr/>
        <p:txBody>
          <a:bodyPr/>
          <a:lstStyle/>
          <a:p>
            <a:fld id="{7C4A35D7-681A-499A-8DFC-080556E8D709}"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How does this work? If we zoom in a bit we can see the “yeses” that indicate what organizations have what materials. Now, if we double-click the “yes” showing that Washington has a hotel disaster response guidebook, a pop-up appears with more information.</a:t>
            </a:r>
            <a:endParaRPr lang="en-US" dirty="0"/>
          </a:p>
        </p:txBody>
      </p:sp>
      <p:sp>
        <p:nvSpPr>
          <p:cNvPr id="4" name="Slide Number Placeholder 3"/>
          <p:cNvSpPr>
            <a:spLocks noGrp="1"/>
          </p:cNvSpPr>
          <p:nvPr>
            <p:ph type="sldNum" sz="quarter" idx="10"/>
          </p:nvPr>
        </p:nvSpPr>
        <p:spPr/>
        <p:txBody>
          <a:bodyPr/>
          <a:lstStyle/>
          <a:p>
            <a:fld id="{7C4A35D7-681A-499A-8DFC-080556E8D709}"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first thing to note on this page is that all the metadata is displayed. </a:t>
            </a:r>
          </a:p>
          <a:p>
            <a:endParaRPr lang="en-US" dirty="0" smtClean="0"/>
          </a:p>
          <a:p>
            <a:r>
              <a:rPr lang="en-US" dirty="0" smtClean="0"/>
              <a:t>The second thing to note is that the files that comprise a data object are exposed. This reflects that ability to handle packages or bundles of information, which is one of the requirements we have developed.</a:t>
            </a:r>
          </a:p>
          <a:p>
            <a:endParaRPr lang="en-US" dirty="0" smtClean="0"/>
          </a:p>
          <a:p>
            <a:r>
              <a:rPr lang="en-US" dirty="0" smtClean="0"/>
              <a:t>So now we conclude my presentation and move instead to your participation.</a:t>
            </a:r>
            <a:endParaRPr lang="en-US" dirty="0"/>
          </a:p>
        </p:txBody>
      </p:sp>
      <p:sp>
        <p:nvSpPr>
          <p:cNvPr id="4" name="Slide Number Placeholder 3"/>
          <p:cNvSpPr>
            <a:spLocks noGrp="1"/>
          </p:cNvSpPr>
          <p:nvPr>
            <p:ph type="sldNum" sz="quarter" idx="10"/>
          </p:nvPr>
        </p:nvSpPr>
        <p:spPr/>
        <p:txBody>
          <a:bodyPr/>
          <a:lstStyle/>
          <a:p>
            <a:fld id="{7C4A35D7-681A-499A-8DFC-080556E8D709}"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Ralph Waldo Emerson</a:t>
            </a:r>
            <a:endParaRPr lang="en-US" dirty="0"/>
          </a:p>
        </p:txBody>
      </p:sp>
      <p:sp>
        <p:nvSpPr>
          <p:cNvPr id="4" name="Slide Number Placeholder 3"/>
          <p:cNvSpPr>
            <a:spLocks noGrp="1"/>
          </p:cNvSpPr>
          <p:nvPr>
            <p:ph type="sldNum" sz="quarter" idx="10"/>
          </p:nvPr>
        </p:nvSpPr>
        <p:spPr/>
        <p:txBody>
          <a:bodyPr/>
          <a:lstStyle/>
          <a:p>
            <a:fld id="{7C4A35D7-681A-499A-8DFC-080556E8D709}"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4A35D7-681A-499A-8DFC-080556E8D709}" type="slidenum">
              <a:rPr lang="en-US" smtClean="0"/>
              <a:pPr/>
              <a:t>32</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a selection of the kinds of data objects that many respondents reported. It’s a little surprising to me that post-tsunami survey forms are common, but it’s to be expected, perhaps, that public outreach materials are common. But the most common of all, proving that I should have bought Microsoft stock a long-time ago, is… PowerPoint presentations.</a:t>
            </a:r>
            <a:endParaRPr lang="en-US" dirty="0"/>
          </a:p>
        </p:txBody>
      </p:sp>
      <p:sp>
        <p:nvSpPr>
          <p:cNvPr id="4" name="Slide Number Placeholder 3"/>
          <p:cNvSpPr>
            <a:spLocks noGrp="1"/>
          </p:cNvSpPr>
          <p:nvPr>
            <p:ph type="sldNum" sz="quarter" idx="10"/>
          </p:nvPr>
        </p:nvSpPr>
        <p:spPr/>
        <p:txBody>
          <a:bodyPr/>
          <a:lstStyle/>
          <a:p>
            <a:fld id="{7C4A35D7-681A-499A-8DFC-080556E8D709}"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These items, on the other hand, are uncommon. These might be good candidates for sharing with other organizations. Or, maybe it means that there isn’t much demand for these in the first place. </a:t>
            </a:r>
            <a:endParaRPr lang="en-US" dirty="0"/>
          </a:p>
        </p:txBody>
      </p:sp>
      <p:sp>
        <p:nvSpPr>
          <p:cNvPr id="4" name="Slide Number Placeholder 3"/>
          <p:cNvSpPr>
            <a:spLocks noGrp="1"/>
          </p:cNvSpPr>
          <p:nvPr>
            <p:ph type="sldNum" sz="quarter" idx="10"/>
          </p:nvPr>
        </p:nvSpPr>
        <p:spPr/>
        <p:txBody>
          <a:bodyPr/>
          <a:lstStyle/>
          <a:p>
            <a:fld id="{7C4A35D7-681A-499A-8DFC-080556E8D709}"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had these items in the inventory list but nobody reports having them. Again, does this mean there is no perceived need for these?</a:t>
            </a:r>
            <a:endParaRPr lang="en-US" dirty="0"/>
          </a:p>
        </p:txBody>
      </p:sp>
      <p:sp>
        <p:nvSpPr>
          <p:cNvPr id="4" name="Slide Number Placeholder 3"/>
          <p:cNvSpPr>
            <a:spLocks noGrp="1"/>
          </p:cNvSpPr>
          <p:nvPr>
            <p:ph type="sldNum" sz="quarter" idx="10"/>
          </p:nvPr>
        </p:nvSpPr>
        <p:spPr/>
        <p:txBody>
          <a:bodyPr/>
          <a:lstStyle/>
          <a:p>
            <a:fld id="{7C4A35D7-681A-499A-8DFC-080556E8D709}"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Let’s look at the inventory spreadsheet in a little more detail. In particular, let’s go to one of the sheets that gives details for a particular organization. </a:t>
            </a:r>
            <a:r>
              <a:rPr lang="en-US" dirty="0" smtClean="0"/>
              <a:t>This </a:t>
            </a:r>
            <a:r>
              <a:rPr lang="en-US" dirty="0" smtClean="0"/>
              <a:t>is </a:t>
            </a:r>
            <a:r>
              <a:rPr lang="en-US" dirty="0" smtClean="0"/>
              <a:t>perhaps typical of the kinds of information we have </a:t>
            </a:r>
            <a:r>
              <a:rPr lang="en-US" baseline="0" dirty="0" smtClean="0"/>
              <a:t>for </a:t>
            </a:r>
            <a:r>
              <a:rPr lang="en-US" baseline="0" dirty="0" smtClean="0"/>
              <a:t>the objects we inventoried. </a:t>
            </a:r>
            <a:endParaRPr lang="en-US" baseline="0" dirty="0" smtClean="0"/>
          </a:p>
          <a:p>
            <a:endParaRPr lang="en-US" dirty="0" smtClean="0"/>
          </a:p>
          <a:p>
            <a:r>
              <a:rPr lang="en-US" baseline="0" dirty="0" smtClean="0"/>
              <a:t>For </a:t>
            </a:r>
            <a:r>
              <a:rPr lang="en-US" baseline="0" dirty="0" smtClean="0"/>
              <a:t>row 21, we have titles, data format information, and a size (although it is unclear whether the format information applies to all the listed titles and it is unclear whether the size is for all the items together).</a:t>
            </a:r>
          </a:p>
          <a:p>
            <a:r>
              <a:rPr lang="en-US" baseline="0" dirty="0" smtClean="0"/>
              <a:t>Row 19, is just a summary list, without formats or sizes.</a:t>
            </a:r>
          </a:p>
          <a:p>
            <a:r>
              <a:rPr lang="en-US" baseline="0" dirty="0" smtClean="0"/>
              <a:t>Row 25, we have a title and we might be able to estimate a data size from the </a:t>
            </a:r>
            <a:r>
              <a:rPr lang="en-US" baseline="0" dirty="0" smtClean="0"/>
              <a:t>supplied </a:t>
            </a:r>
            <a:r>
              <a:rPr lang="en-US" baseline="0" dirty="0" smtClean="0"/>
              <a:t>length</a:t>
            </a:r>
            <a:r>
              <a:rPr lang="en-US" baseline="0" dirty="0" smtClean="0"/>
              <a:t>.</a:t>
            </a:r>
          </a:p>
          <a:p>
            <a:endParaRPr lang="en-US" dirty="0" smtClean="0"/>
          </a:p>
          <a:p>
            <a:r>
              <a:rPr lang="en-US" dirty="0" smtClean="0"/>
              <a:t>All this information is metadata, the information that we have about data objects. We did not collect objects (mostly) but only the descriptive information about objects that might be placed in the repository.</a:t>
            </a:r>
          </a:p>
          <a:p>
            <a:endParaRPr lang="en-US" baseline="0" dirty="0" smtClean="0"/>
          </a:p>
          <a:p>
            <a:r>
              <a:rPr lang="en-US" dirty="0" smtClean="0"/>
              <a:t>It would be nice to have a denser matrix of information, but gathering that information is usually not at the top of potential contributors’ list of priorities, as we might illustrate by our own experiences collecting information. </a:t>
            </a:r>
            <a:endParaRPr lang="en-US" baseline="0"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7C4A35D7-681A-499A-8DFC-080556E8D709}"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bare facts are that we interviewed 25 people over the course of the summer and sent each of them the draft inventories we compiled for them. We asked each to review and get back to us with corrections and with details about sizes and formats, in particular.</a:t>
            </a:r>
          </a:p>
          <a:p>
            <a:endParaRPr lang="en-US" dirty="0" smtClean="0"/>
          </a:p>
          <a:p>
            <a:r>
              <a:rPr lang="en-US" dirty="0" smtClean="0"/>
              <a:t>Here are the results.</a:t>
            </a:r>
            <a:endParaRPr lang="en-US" dirty="0"/>
          </a:p>
        </p:txBody>
      </p:sp>
      <p:sp>
        <p:nvSpPr>
          <p:cNvPr id="4" name="Slide Number Placeholder 3"/>
          <p:cNvSpPr>
            <a:spLocks noGrp="1"/>
          </p:cNvSpPr>
          <p:nvPr>
            <p:ph type="sldNum" sz="quarter" idx="10"/>
          </p:nvPr>
        </p:nvSpPr>
        <p:spPr/>
        <p:txBody>
          <a:bodyPr/>
          <a:lstStyle/>
          <a:p>
            <a:fld id="{7C4A35D7-681A-499A-8DFC-080556E8D709}"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chart, along the bottom, indicates how many times we have contacted respondents, with the first contact being the request to review the inventory. </a:t>
            </a:r>
            <a:r>
              <a:rPr lang="en-US" dirty="0" smtClean="0"/>
              <a:t> </a:t>
            </a:r>
            <a:r>
              <a:rPr lang="en-US" dirty="0" smtClean="0"/>
              <a:t>At the left side of the chart we see that 2 respondents returned their comments as soon as we asked them to. In the middle of the chart, we see that 6 respondents replied after we had followed up twice with either emails or phone calls. And on the right side of the chart we see that one respondent replied after 6 </a:t>
            </a:r>
            <a:r>
              <a:rPr lang="en-US" dirty="0" err="1" smtClean="0"/>
              <a:t>followups</a:t>
            </a:r>
            <a:r>
              <a:rPr lang="en-US" dirty="0" smtClean="0"/>
              <a:t>. </a:t>
            </a:r>
          </a:p>
          <a:p>
            <a:endParaRPr lang="en-US" dirty="0" smtClean="0"/>
          </a:p>
          <a:p>
            <a:r>
              <a:rPr lang="en-US" dirty="0" smtClean="0"/>
              <a:t>I want to be very clear that this is not to be construed as criticism. There are many perfectly justifiable reasons why responses are delayed, ranging from shutdowns, to training, to vacations, to things that simply have to be higher priority. The point is just to illustrate  that collecting metadata has been challenging, and, as I’ll note later, I expect that actually populating the repository will be equally challenging.</a:t>
            </a:r>
          </a:p>
          <a:p>
            <a:endParaRPr lang="en-US" dirty="0" smtClean="0"/>
          </a:p>
          <a:p>
            <a:r>
              <a:rPr lang="en-US" dirty="0" smtClean="0"/>
              <a:t>That said….ANIMATION</a:t>
            </a:r>
          </a:p>
        </p:txBody>
      </p:sp>
      <p:sp>
        <p:nvSpPr>
          <p:cNvPr id="4" name="Slide Number Placeholder 3"/>
          <p:cNvSpPr>
            <a:spLocks noGrp="1"/>
          </p:cNvSpPr>
          <p:nvPr>
            <p:ph type="sldNum" sz="quarter" idx="10"/>
          </p:nvPr>
        </p:nvSpPr>
        <p:spPr/>
        <p:txBody>
          <a:bodyPr/>
          <a:lstStyle/>
          <a:p>
            <a:fld id="{7C4A35D7-681A-499A-8DFC-080556E8D709}"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025CFD6-E305-4DD4-8235-BB3EC2BB44E9}" type="datetimeFigureOut">
              <a:rPr lang="en-US" smtClean="0"/>
              <a:pPr/>
              <a:t>11/12/2010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3C2308-996E-4863-946B-E60B5150019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25CFD6-E305-4DD4-8235-BB3EC2BB44E9}" type="datetimeFigureOut">
              <a:rPr lang="en-US" smtClean="0"/>
              <a:pPr/>
              <a:t>11/12/2010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3C2308-996E-4863-946B-E60B5150019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25CFD6-E305-4DD4-8235-BB3EC2BB44E9}" type="datetimeFigureOut">
              <a:rPr lang="en-US" smtClean="0"/>
              <a:pPr/>
              <a:t>11/12/2010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3C2308-996E-4863-946B-E60B5150019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25CFD6-E305-4DD4-8235-BB3EC2BB44E9}" type="datetimeFigureOut">
              <a:rPr lang="en-US" smtClean="0"/>
              <a:pPr/>
              <a:t>11/12/2010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3C2308-996E-4863-946B-E60B5150019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25CFD6-E305-4DD4-8235-BB3EC2BB44E9}" type="datetimeFigureOut">
              <a:rPr lang="en-US" smtClean="0"/>
              <a:pPr/>
              <a:t>11/12/2010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3C2308-996E-4863-946B-E60B5150019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025CFD6-E305-4DD4-8235-BB3EC2BB44E9}" type="datetimeFigureOut">
              <a:rPr lang="en-US" smtClean="0"/>
              <a:pPr/>
              <a:t>11/12/2010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3C2308-996E-4863-946B-E60B5150019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025CFD6-E305-4DD4-8235-BB3EC2BB44E9}" type="datetimeFigureOut">
              <a:rPr lang="en-US" smtClean="0"/>
              <a:pPr/>
              <a:t>11/12/2010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3C2308-996E-4863-946B-E60B5150019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025CFD6-E305-4DD4-8235-BB3EC2BB44E9}" type="datetimeFigureOut">
              <a:rPr lang="en-US" smtClean="0"/>
              <a:pPr/>
              <a:t>11/12/2010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3C2308-996E-4863-946B-E60B5150019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25CFD6-E305-4DD4-8235-BB3EC2BB44E9}" type="datetimeFigureOut">
              <a:rPr lang="en-US" smtClean="0"/>
              <a:pPr/>
              <a:t>11/12/2010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3C2308-996E-4863-946B-E60B5150019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25CFD6-E305-4DD4-8235-BB3EC2BB44E9}" type="datetimeFigureOut">
              <a:rPr lang="en-US" smtClean="0"/>
              <a:pPr/>
              <a:t>11/12/2010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3C2308-996E-4863-946B-E60B5150019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25CFD6-E305-4DD4-8235-BB3EC2BB44E9}" type="datetimeFigureOut">
              <a:rPr lang="en-US" smtClean="0"/>
              <a:pPr/>
              <a:t>11/12/2010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3C2308-996E-4863-946B-E60B5150019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25CFD6-E305-4DD4-8235-BB3EC2BB44E9}" type="datetimeFigureOut">
              <a:rPr lang="en-US" smtClean="0"/>
              <a:pPr/>
              <a:t>11/12/2010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3C2308-996E-4863-946B-E60B5150019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286000"/>
            <a:ext cx="3657600" cy="2285999"/>
          </a:xfrm>
        </p:spPr>
        <p:txBody>
          <a:bodyPr/>
          <a:lstStyle/>
          <a:p>
            <a:pPr>
              <a:buNone/>
            </a:pPr>
            <a:r>
              <a:rPr lang="en-US" dirty="0" smtClean="0"/>
              <a:t>   “The prudent heir takes careful inventory of his legacies.”</a:t>
            </a:r>
            <a:endParaRPr lang="en-US" dirty="0"/>
          </a:p>
        </p:txBody>
      </p:sp>
      <p:pic>
        <p:nvPicPr>
          <p:cNvPr id="4" name="Picture 3" descr="john_f_kennedy.jpg"/>
          <p:cNvPicPr>
            <a:picLocks noChangeAspect="1"/>
          </p:cNvPicPr>
          <p:nvPr/>
        </p:nvPicPr>
        <p:blipFill>
          <a:blip r:embed="rId3" cstate="print"/>
          <a:stretch>
            <a:fillRect/>
          </a:stretch>
        </p:blipFill>
        <p:spPr>
          <a:xfrm>
            <a:off x="4876800" y="1371600"/>
            <a:ext cx="3479800" cy="4064406"/>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Inventory status</a:t>
            </a:r>
            <a:endParaRPr lang="en-US" dirty="0"/>
          </a:p>
        </p:txBody>
      </p:sp>
      <p:sp>
        <p:nvSpPr>
          <p:cNvPr id="3" name="Content Placeholder 2"/>
          <p:cNvSpPr>
            <a:spLocks noGrp="1"/>
          </p:cNvSpPr>
          <p:nvPr>
            <p:ph idx="1"/>
          </p:nvPr>
        </p:nvSpPr>
        <p:spPr/>
        <p:txBody>
          <a:bodyPr/>
          <a:lstStyle/>
          <a:p>
            <a:r>
              <a:rPr lang="en-US" dirty="0" smtClean="0"/>
              <a:t>100% of organizations have been visited</a:t>
            </a:r>
          </a:p>
          <a:p>
            <a:r>
              <a:rPr lang="en-US" dirty="0" smtClean="0"/>
              <a:t>100% of meetings have been completed</a:t>
            </a:r>
          </a:p>
          <a:p>
            <a:r>
              <a:rPr lang="en-US" dirty="0" smtClean="0"/>
              <a:t>60% of respondents have provided feedback on the draft inventory for their organizations</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43400" y="1752600"/>
            <a:ext cx="4495800" cy="3733800"/>
          </a:xfrm>
        </p:spPr>
        <p:txBody>
          <a:bodyPr>
            <a:normAutofit/>
          </a:bodyPr>
          <a:lstStyle/>
          <a:p>
            <a:endParaRPr lang="en-US" dirty="0" smtClean="0"/>
          </a:p>
          <a:p>
            <a:pPr>
              <a:buNone/>
            </a:pPr>
            <a:r>
              <a:rPr lang="en-US" dirty="0" smtClean="0"/>
              <a:t>    “I never had a policy; I have just tried to do my very best each and every day.”</a:t>
            </a:r>
            <a:endParaRPr lang="en-US" dirty="0"/>
          </a:p>
        </p:txBody>
      </p:sp>
      <p:pic>
        <p:nvPicPr>
          <p:cNvPr id="4" name="Picture 3" descr="abraham_lincoln_younger_1.jpg"/>
          <p:cNvPicPr>
            <a:picLocks noChangeAspect="1"/>
          </p:cNvPicPr>
          <p:nvPr/>
        </p:nvPicPr>
        <p:blipFill>
          <a:blip r:embed="rId3" cstate="print"/>
          <a:stretch>
            <a:fillRect/>
          </a:stretch>
        </p:blipFill>
        <p:spPr>
          <a:xfrm>
            <a:off x="228600" y="1066800"/>
            <a:ext cx="3810000" cy="47625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 policy tells us</a:t>
            </a:r>
            <a:endParaRPr lang="en-US" dirty="0"/>
          </a:p>
        </p:txBody>
      </p:sp>
      <p:sp>
        <p:nvSpPr>
          <p:cNvPr id="3" name="Content Placeholder 2"/>
          <p:cNvSpPr>
            <a:spLocks noGrp="1"/>
          </p:cNvSpPr>
          <p:nvPr>
            <p:ph idx="1"/>
          </p:nvPr>
        </p:nvSpPr>
        <p:spPr/>
        <p:txBody>
          <a:bodyPr/>
          <a:lstStyle/>
          <a:p>
            <a:r>
              <a:rPr lang="en-US" dirty="0" smtClean="0"/>
              <a:t>Content policy</a:t>
            </a:r>
          </a:p>
          <a:p>
            <a:r>
              <a:rPr lang="en-US" dirty="0" smtClean="0"/>
              <a:t>Submissions policy</a:t>
            </a:r>
          </a:p>
          <a:p>
            <a:r>
              <a:rPr lang="en-US" dirty="0" smtClean="0"/>
              <a:t>Data policy</a:t>
            </a:r>
          </a:p>
          <a:p>
            <a:r>
              <a:rPr lang="en-US" dirty="0" smtClean="0"/>
              <a:t>Metadata policy</a:t>
            </a:r>
          </a:p>
          <a:p>
            <a:r>
              <a:rPr lang="en-US" dirty="0" smtClean="0"/>
              <a:t>Preservation policy</a:t>
            </a:r>
          </a:p>
          <a:p>
            <a:r>
              <a:rPr lang="en-US" dirty="0" smtClean="0"/>
              <a:t>Privacy policy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Policy assumptions and…</a:t>
            </a:r>
            <a:endParaRPr lang="en-US" dirty="0"/>
          </a:p>
        </p:txBody>
      </p:sp>
      <p:sp>
        <p:nvSpPr>
          <p:cNvPr id="3" name="Content Placeholder 2"/>
          <p:cNvSpPr>
            <a:spLocks noGrp="1"/>
          </p:cNvSpPr>
          <p:nvPr>
            <p:ph idx="1"/>
          </p:nvPr>
        </p:nvSpPr>
        <p:spPr/>
        <p:txBody>
          <a:bodyPr/>
          <a:lstStyle/>
          <a:p>
            <a:r>
              <a:rPr lang="en-US" dirty="0" smtClean="0"/>
              <a:t>Only </a:t>
            </a:r>
            <a:r>
              <a:rPr lang="en-US" dirty="0" smtClean="0"/>
              <a:t>digital</a:t>
            </a:r>
            <a:endParaRPr lang="en-US" dirty="0" smtClean="0"/>
          </a:p>
          <a:p>
            <a:r>
              <a:rPr lang="en-US" dirty="0" smtClean="0"/>
              <a:t>Only limited, static support for web </a:t>
            </a:r>
            <a:r>
              <a:rPr lang="en-US" dirty="0" smtClean="0"/>
              <a:t>pages</a:t>
            </a:r>
            <a:endParaRPr lang="en-US" dirty="0" smtClean="0"/>
          </a:p>
          <a:p>
            <a:r>
              <a:rPr lang="en-US" dirty="0" smtClean="0"/>
              <a:t>All objects available to the public </a:t>
            </a:r>
            <a:endParaRPr lang="en-US" dirty="0" smtClean="0"/>
          </a:p>
          <a:p>
            <a:r>
              <a:rPr lang="en-US" dirty="0" smtClean="0"/>
              <a:t>Metadata </a:t>
            </a:r>
            <a:r>
              <a:rPr lang="en-US" dirty="0" smtClean="0"/>
              <a:t>only for objects in the </a:t>
            </a:r>
            <a:r>
              <a:rPr lang="en-US" dirty="0" smtClean="0"/>
              <a:t>repository</a:t>
            </a:r>
            <a:endParaRPr lang="en-US" dirty="0" smtClean="0"/>
          </a:p>
          <a:p>
            <a:endParaRPr lang="en-US" dirty="0" smtClean="0"/>
          </a:p>
          <a:p>
            <a:r>
              <a:rPr lang="en-US" dirty="0" smtClean="0"/>
              <a:t>Web-based</a:t>
            </a:r>
            <a:endParaRPr lang="en-US" dirty="0" smtClean="0"/>
          </a:p>
          <a:p>
            <a:r>
              <a:rPr lang="en-US" dirty="0" smtClean="0"/>
              <a:t>No special software to run </a:t>
            </a:r>
            <a:r>
              <a:rPr lang="en-US" dirty="0" smtClean="0"/>
              <a:t>content</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dissolv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dissolve">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policy issues</a:t>
            </a:r>
            <a:endParaRPr lang="en-US" dirty="0"/>
          </a:p>
        </p:txBody>
      </p:sp>
      <p:sp>
        <p:nvSpPr>
          <p:cNvPr id="3" name="Content Placeholder 2"/>
          <p:cNvSpPr>
            <a:spLocks noGrp="1"/>
          </p:cNvSpPr>
          <p:nvPr>
            <p:ph idx="1"/>
          </p:nvPr>
        </p:nvSpPr>
        <p:spPr>
          <a:xfrm>
            <a:off x="457200" y="1600201"/>
            <a:ext cx="8229600" cy="4419600"/>
          </a:xfrm>
        </p:spPr>
        <p:txBody>
          <a:bodyPr>
            <a:normAutofit fontScale="92500" lnSpcReduction="10000"/>
          </a:bodyPr>
          <a:lstStyle/>
          <a:p>
            <a:r>
              <a:rPr lang="en-US" dirty="0" smtClean="0"/>
              <a:t>What subjects are appropriate?</a:t>
            </a:r>
          </a:p>
          <a:p>
            <a:r>
              <a:rPr lang="en-US" dirty="0" smtClean="0"/>
              <a:t>Who can make deposits?</a:t>
            </a:r>
          </a:p>
          <a:p>
            <a:r>
              <a:rPr lang="en-US" dirty="0" smtClean="0"/>
              <a:t>Can </a:t>
            </a:r>
            <a:r>
              <a:rPr lang="en-US" dirty="0" smtClean="0"/>
              <a:t>access to any data objects be restricted?</a:t>
            </a:r>
          </a:p>
          <a:p>
            <a:r>
              <a:rPr lang="en-US" dirty="0" smtClean="0"/>
              <a:t>Can we accept multiple versions of objects?</a:t>
            </a:r>
          </a:p>
          <a:p>
            <a:r>
              <a:rPr lang="en-US" dirty="0" smtClean="0"/>
              <a:t>How much aid do repository personnel provide?</a:t>
            </a:r>
          </a:p>
          <a:p>
            <a:r>
              <a:rPr lang="en-US" dirty="0" smtClean="0"/>
              <a:t>Should contributing be mandatory</a:t>
            </a:r>
            <a:r>
              <a:rPr lang="en-US" dirty="0" smtClean="0"/>
              <a:t>?</a:t>
            </a:r>
          </a:p>
          <a:p>
            <a:r>
              <a:rPr lang="en-US" dirty="0" smtClean="0"/>
              <a:t>Are metadata freely available to anyone (even for commercial re-sale)? Must a link to the original metadata be given?</a:t>
            </a:r>
          </a:p>
          <a:p>
            <a:endParaRPr lang="en-US" dirty="0" smtClean="0"/>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600200"/>
            <a:ext cx="2667000" cy="2666999"/>
          </a:xfrm>
        </p:spPr>
        <p:txBody>
          <a:bodyPr>
            <a:normAutofit/>
          </a:bodyPr>
          <a:lstStyle/>
          <a:p>
            <a:pPr algn="ctr">
              <a:buNone/>
            </a:pPr>
            <a:r>
              <a:rPr lang="en-US" dirty="0" smtClean="0"/>
              <a:t>“I love an audience. I work better with an audience.”</a:t>
            </a:r>
            <a:endParaRPr lang="en-US" dirty="0"/>
          </a:p>
        </p:txBody>
      </p:sp>
      <p:pic>
        <p:nvPicPr>
          <p:cNvPr id="5" name="Picture 4" descr="LucilleBall.jpg"/>
          <p:cNvPicPr>
            <a:picLocks noChangeAspect="1"/>
          </p:cNvPicPr>
          <p:nvPr/>
        </p:nvPicPr>
        <p:blipFill>
          <a:blip r:embed="rId3" cstate="print"/>
          <a:stretch>
            <a:fillRect/>
          </a:stretch>
        </p:blipFill>
        <p:spPr>
          <a:xfrm>
            <a:off x="4343400" y="609600"/>
            <a:ext cx="4216400" cy="53975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Audiences</a:t>
            </a:r>
            <a:endParaRPr lang="en-US" dirty="0"/>
          </a:p>
        </p:txBody>
      </p:sp>
      <p:sp>
        <p:nvSpPr>
          <p:cNvPr id="3" name="Content Placeholder 2"/>
          <p:cNvSpPr>
            <a:spLocks noGrp="1"/>
          </p:cNvSpPr>
          <p:nvPr>
            <p:ph idx="1"/>
          </p:nvPr>
        </p:nvSpPr>
        <p:spPr>
          <a:xfrm>
            <a:off x="457200" y="1600200"/>
            <a:ext cx="4038600" cy="4525963"/>
          </a:xfrm>
        </p:spPr>
        <p:txBody>
          <a:bodyPr>
            <a:normAutofit fontScale="92500"/>
          </a:bodyPr>
          <a:lstStyle/>
          <a:p>
            <a:r>
              <a:rPr lang="en-US" dirty="0" smtClean="0"/>
              <a:t>Broadcasters</a:t>
            </a:r>
          </a:p>
          <a:p>
            <a:r>
              <a:rPr lang="en-US" dirty="0" smtClean="0"/>
              <a:t>Children</a:t>
            </a:r>
          </a:p>
          <a:p>
            <a:r>
              <a:rPr lang="en-US" dirty="0" smtClean="0"/>
              <a:t>Construction industry</a:t>
            </a:r>
          </a:p>
          <a:p>
            <a:r>
              <a:rPr lang="en-US" dirty="0" smtClean="0"/>
              <a:t>Emergency managers</a:t>
            </a:r>
          </a:p>
          <a:p>
            <a:r>
              <a:rPr lang="en-US" dirty="0" smtClean="0"/>
              <a:t>Focus groups</a:t>
            </a:r>
          </a:p>
          <a:p>
            <a:r>
              <a:rPr lang="en-US" dirty="0" smtClean="0"/>
              <a:t>Hoteliers</a:t>
            </a:r>
          </a:p>
          <a:p>
            <a:r>
              <a:rPr lang="en-US" dirty="0" smtClean="0"/>
              <a:t>Legislators</a:t>
            </a:r>
          </a:p>
          <a:p>
            <a:pPr>
              <a:buNone/>
            </a:pPr>
            <a:endParaRPr lang="en-US" dirty="0"/>
          </a:p>
        </p:txBody>
      </p:sp>
      <p:sp>
        <p:nvSpPr>
          <p:cNvPr id="4" name="Content Placeholder 2"/>
          <p:cNvSpPr txBox="1">
            <a:spLocks/>
          </p:cNvSpPr>
          <p:nvPr/>
        </p:nvSpPr>
        <p:spPr>
          <a:xfrm>
            <a:off x="4800600" y="1600200"/>
            <a:ext cx="4038600" cy="4525963"/>
          </a:xfrm>
          <a:prstGeom prst="rect">
            <a:avLst/>
          </a:prstGeom>
        </p:spPr>
        <p:txBody>
          <a:bodyPr vert="horz" lIns="91440" tIns="45720" rIns="91440" bIns="45720" rtlCol="0">
            <a:normAutofit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Local government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Mariners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Media</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Modelers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Public, general</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Researchers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Warning center personnel</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Publication types</a:t>
            </a:r>
            <a:endParaRPr lang="en-US" dirty="0"/>
          </a:p>
        </p:txBody>
      </p:sp>
      <p:sp>
        <p:nvSpPr>
          <p:cNvPr id="3" name="Content Placeholder 2"/>
          <p:cNvSpPr>
            <a:spLocks noGrp="1"/>
          </p:cNvSpPr>
          <p:nvPr>
            <p:ph idx="1"/>
          </p:nvPr>
        </p:nvSpPr>
        <p:spPr/>
        <p:txBody>
          <a:bodyPr/>
          <a:lstStyle/>
          <a:p>
            <a:r>
              <a:rPr lang="en-US" dirty="0" smtClean="0"/>
              <a:t>Animations/videos</a:t>
            </a:r>
          </a:p>
          <a:p>
            <a:r>
              <a:rPr lang="en-US" dirty="0" smtClean="0"/>
              <a:t>Books</a:t>
            </a:r>
          </a:p>
          <a:p>
            <a:r>
              <a:rPr lang="en-US" dirty="0" smtClean="0"/>
              <a:t>Brochures</a:t>
            </a:r>
          </a:p>
          <a:p>
            <a:pPr>
              <a:buNone/>
            </a:pPr>
            <a:r>
              <a:rPr lang="en-US" dirty="0" smtClean="0">
                <a:latin typeface="Viner Hand ITC"/>
              </a:rPr>
              <a:t>    …</a:t>
            </a:r>
            <a:endParaRPr lang="en-US" dirty="0" smtClean="0"/>
          </a:p>
          <a:p>
            <a:r>
              <a:rPr lang="en-US" dirty="0" smtClean="0"/>
              <a:t>Survey forms</a:t>
            </a:r>
          </a:p>
          <a:p>
            <a:r>
              <a:rPr lang="en-US" dirty="0" smtClean="0"/>
              <a:t>Talking points</a:t>
            </a:r>
          </a:p>
          <a:p>
            <a:r>
              <a:rPr lang="en-US" dirty="0" smtClean="0"/>
              <a:t>Training scripts</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Keywords</a:t>
            </a:r>
            <a:endParaRPr lang="en-US" dirty="0"/>
          </a:p>
        </p:txBody>
      </p:sp>
      <p:sp>
        <p:nvSpPr>
          <p:cNvPr id="3" name="Content Placeholder 2"/>
          <p:cNvSpPr>
            <a:spLocks noGrp="1"/>
          </p:cNvSpPr>
          <p:nvPr>
            <p:ph idx="1"/>
          </p:nvPr>
        </p:nvSpPr>
        <p:spPr/>
        <p:txBody>
          <a:bodyPr/>
          <a:lstStyle/>
          <a:p>
            <a:r>
              <a:rPr lang="en-US" dirty="0" smtClean="0"/>
              <a:t>All Hazard Alert Broadcasting (AHAB)</a:t>
            </a:r>
          </a:p>
          <a:p>
            <a:r>
              <a:rPr lang="en-US" dirty="0" smtClean="0"/>
              <a:t>Best practices</a:t>
            </a:r>
          </a:p>
          <a:p>
            <a:r>
              <a:rPr lang="en-US" dirty="0" smtClean="0"/>
              <a:t>Boundary conditions</a:t>
            </a:r>
          </a:p>
          <a:p>
            <a:pPr>
              <a:buNone/>
            </a:pPr>
            <a:r>
              <a:rPr lang="en-US" dirty="0" smtClean="0"/>
              <a:t>    …</a:t>
            </a:r>
          </a:p>
          <a:p>
            <a:r>
              <a:rPr lang="en-US" dirty="0" smtClean="0"/>
              <a:t>Warning center guidelines and protocols</a:t>
            </a:r>
          </a:p>
          <a:p>
            <a:r>
              <a:rPr lang="en-US" dirty="0" smtClean="0"/>
              <a:t>Warning centers</a:t>
            </a:r>
          </a:p>
          <a:p>
            <a:r>
              <a:rPr lang="en-US" dirty="0" smtClean="0"/>
              <a:t>Workgroups</a:t>
            </a:r>
          </a:p>
          <a:p>
            <a:pPr>
              <a:buNone/>
            </a:pP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metadata</a:t>
            </a:r>
            <a:endParaRPr lang="en-US" dirty="0"/>
          </a:p>
        </p:txBody>
      </p:sp>
      <p:sp>
        <p:nvSpPr>
          <p:cNvPr id="3" name="Content Placeholder 2"/>
          <p:cNvSpPr>
            <a:spLocks noGrp="1"/>
          </p:cNvSpPr>
          <p:nvPr>
            <p:ph idx="1"/>
          </p:nvPr>
        </p:nvSpPr>
        <p:spPr>
          <a:xfrm>
            <a:off x="457200" y="1600200"/>
            <a:ext cx="4114800" cy="4525963"/>
          </a:xfrm>
        </p:spPr>
        <p:txBody>
          <a:bodyPr>
            <a:normAutofit lnSpcReduction="10000"/>
          </a:bodyPr>
          <a:lstStyle/>
          <a:p>
            <a:r>
              <a:rPr lang="en-US" dirty="0" smtClean="0"/>
              <a:t>Audiences</a:t>
            </a:r>
          </a:p>
          <a:p>
            <a:r>
              <a:rPr lang="en-US" dirty="0" smtClean="0"/>
              <a:t>Publication types</a:t>
            </a:r>
          </a:p>
          <a:p>
            <a:r>
              <a:rPr lang="en-US" dirty="0" smtClean="0"/>
              <a:t>Keywords</a:t>
            </a:r>
          </a:p>
          <a:p>
            <a:r>
              <a:rPr lang="en-US" dirty="0" smtClean="0"/>
              <a:t>Contributor</a:t>
            </a:r>
          </a:p>
          <a:p>
            <a:r>
              <a:rPr lang="en-US" dirty="0" smtClean="0"/>
              <a:t>Coverage</a:t>
            </a:r>
          </a:p>
          <a:p>
            <a:r>
              <a:rPr lang="en-US" dirty="0" smtClean="0"/>
              <a:t>Creator</a:t>
            </a:r>
          </a:p>
          <a:p>
            <a:r>
              <a:rPr lang="en-US" dirty="0" smtClean="0"/>
              <a:t>Date</a:t>
            </a:r>
          </a:p>
          <a:p>
            <a:r>
              <a:rPr lang="en-US" dirty="0" smtClean="0"/>
              <a:t>Description</a:t>
            </a:r>
          </a:p>
          <a:p>
            <a:endParaRPr lang="en-US" dirty="0"/>
          </a:p>
        </p:txBody>
      </p:sp>
      <p:sp>
        <p:nvSpPr>
          <p:cNvPr id="4" name="Content Placeholder 2"/>
          <p:cNvSpPr txBox="1">
            <a:spLocks/>
          </p:cNvSpPr>
          <p:nvPr/>
        </p:nvSpPr>
        <p:spPr>
          <a:xfrm>
            <a:off x="3886200" y="1600200"/>
            <a:ext cx="4114800" cy="4525963"/>
          </a:xfrm>
          <a:prstGeom prst="rect">
            <a:avLst/>
          </a:prstGeom>
        </p:spPr>
        <p:txBody>
          <a:bodyPr vert="horz" lIns="91440" tIns="45720" rIns="91440" bIns="45720" rtlCol="0">
            <a:normAutofit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Format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Identifier</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Language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Publisher</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Relations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Rights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Source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Title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2000"/>
                                        <p:tgtEl>
                                          <p:spTgt spid="3">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2000"/>
                                        <p:tgtEl>
                                          <p:spTgt spid="3">
                                            <p:txEl>
                                              <p:pRg st="4" end="4"/>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fade">
                                      <p:cBhvr>
                                        <p:cTn id="13" dur="2000"/>
                                        <p:tgtEl>
                                          <p:spTgt spid="3">
                                            <p:txEl>
                                              <p:pRg st="5" end="5"/>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6" end="6"/>
                                            </p:txEl>
                                          </p:spTgt>
                                        </p:tgtEl>
                                        <p:attrNameLst>
                                          <p:attrName>style.visibility</p:attrName>
                                        </p:attrNameLst>
                                      </p:cBhvr>
                                      <p:to>
                                        <p:strVal val="visible"/>
                                      </p:to>
                                    </p:set>
                                    <p:animEffect transition="in" filter="fade">
                                      <p:cBhvr>
                                        <p:cTn id="16" dur="2000"/>
                                        <p:tgtEl>
                                          <p:spTgt spid="3">
                                            <p:txEl>
                                              <p:pRg st="6" end="6"/>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Effect transition="in" filter="fade">
                                      <p:cBhvr>
                                        <p:cTn id="19" dur="2000"/>
                                        <p:tgtEl>
                                          <p:spTgt spid="3">
                                            <p:txEl>
                                              <p:pRg st="7" end="7"/>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4">
                                            <p:txEl>
                                              <p:pRg st="0" end="0"/>
                                            </p:txEl>
                                          </p:spTgt>
                                        </p:tgtEl>
                                        <p:attrNameLst>
                                          <p:attrName>style.visibility</p:attrName>
                                        </p:attrNameLst>
                                      </p:cBhvr>
                                      <p:to>
                                        <p:strVal val="visible"/>
                                      </p:to>
                                    </p:set>
                                    <p:animEffect transition="in" filter="fade">
                                      <p:cBhvr>
                                        <p:cTn id="22" dur="2000"/>
                                        <p:tgtEl>
                                          <p:spTgt spid="4">
                                            <p:txEl>
                                              <p:pRg st="0" end="0"/>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4">
                                            <p:txEl>
                                              <p:pRg st="1" end="1"/>
                                            </p:txEl>
                                          </p:spTgt>
                                        </p:tgtEl>
                                        <p:attrNameLst>
                                          <p:attrName>style.visibility</p:attrName>
                                        </p:attrNameLst>
                                      </p:cBhvr>
                                      <p:to>
                                        <p:strVal val="visible"/>
                                      </p:to>
                                    </p:set>
                                    <p:animEffect transition="in" filter="fade">
                                      <p:cBhvr>
                                        <p:cTn id="25" dur="2000"/>
                                        <p:tgtEl>
                                          <p:spTgt spid="4">
                                            <p:txEl>
                                              <p:pRg st="1" end="1"/>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4">
                                            <p:txEl>
                                              <p:pRg st="2" end="2"/>
                                            </p:txEl>
                                          </p:spTgt>
                                        </p:tgtEl>
                                        <p:attrNameLst>
                                          <p:attrName>style.visibility</p:attrName>
                                        </p:attrNameLst>
                                      </p:cBhvr>
                                      <p:to>
                                        <p:strVal val="visible"/>
                                      </p:to>
                                    </p:set>
                                    <p:animEffect transition="in" filter="fade">
                                      <p:cBhvr>
                                        <p:cTn id="28" dur="2000"/>
                                        <p:tgtEl>
                                          <p:spTgt spid="4">
                                            <p:txEl>
                                              <p:pRg st="2" end="2"/>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animEffect transition="in" filter="fade">
                                      <p:cBhvr>
                                        <p:cTn id="31" dur="2000"/>
                                        <p:tgtEl>
                                          <p:spTgt spid="4">
                                            <p:txEl>
                                              <p:pRg st="3" end="3"/>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4">
                                            <p:txEl>
                                              <p:pRg st="4" end="4"/>
                                            </p:txEl>
                                          </p:spTgt>
                                        </p:tgtEl>
                                        <p:attrNameLst>
                                          <p:attrName>style.visibility</p:attrName>
                                        </p:attrNameLst>
                                      </p:cBhvr>
                                      <p:to>
                                        <p:strVal val="visible"/>
                                      </p:to>
                                    </p:set>
                                    <p:animEffect transition="in" filter="fade">
                                      <p:cBhvr>
                                        <p:cTn id="34" dur="2000"/>
                                        <p:tgtEl>
                                          <p:spTgt spid="4">
                                            <p:txEl>
                                              <p:pRg st="4" end="4"/>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Effect transition="in" filter="fade">
                                      <p:cBhvr>
                                        <p:cTn id="37" dur="2000"/>
                                        <p:tgtEl>
                                          <p:spTgt spid="4">
                                            <p:txEl>
                                              <p:pRg st="5" end="5"/>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4">
                                            <p:txEl>
                                              <p:pRg st="6" end="6"/>
                                            </p:txEl>
                                          </p:spTgt>
                                        </p:tgtEl>
                                        <p:attrNameLst>
                                          <p:attrName>style.visibility</p:attrName>
                                        </p:attrNameLst>
                                      </p:cBhvr>
                                      <p:to>
                                        <p:strVal val="visible"/>
                                      </p:to>
                                    </p:set>
                                    <p:animEffect transition="in" filter="fade">
                                      <p:cBhvr>
                                        <p:cTn id="40" dur="2000"/>
                                        <p:tgtEl>
                                          <p:spTgt spid="4">
                                            <p:txEl>
                                              <p:pRg st="6" end="6"/>
                                            </p:txEl>
                                          </p:spTgt>
                                        </p:tgtEl>
                                      </p:cBhvr>
                                    </p:animEffect>
                                  </p:childTnLst>
                                </p:cTn>
                              </p:par>
                              <p:par>
                                <p:cTn id="41" presetID="10" presetClass="entr" presetSubtype="0" fill="hold" nodeType="withEffect">
                                  <p:stCondLst>
                                    <p:cond delay="0"/>
                                  </p:stCondLst>
                                  <p:childTnLst>
                                    <p:set>
                                      <p:cBhvr>
                                        <p:cTn id="42" dur="1" fill="hold">
                                          <p:stCondLst>
                                            <p:cond delay="0"/>
                                          </p:stCondLst>
                                        </p:cTn>
                                        <p:tgtEl>
                                          <p:spTgt spid="4">
                                            <p:txEl>
                                              <p:pRg st="7" end="7"/>
                                            </p:txEl>
                                          </p:spTgt>
                                        </p:tgtEl>
                                        <p:attrNameLst>
                                          <p:attrName>style.visibility</p:attrName>
                                        </p:attrNameLst>
                                      </p:cBhvr>
                                      <p:to>
                                        <p:strVal val="visible"/>
                                      </p:to>
                                    </p:set>
                                    <p:animEffect transition="in" filter="fade">
                                      <p:cBhvr>
                                        <p:cTn id="43" dur="20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258871" y="2057411"/>
          <a:ext cx="8732736" cy="2777049"/>
        </p:xfrm>
        <a:graphic>
          <a:graphicData uri="http://schemas.openxmlformats.org/drawingml/2006/table">
            <a:tbl>
              <a:tblPr/>
              <a:tblGrid>
                <a:gridCol w="100995"/>
                <a:gridCol w="107728"/>
                <a:gridCol w="2699939"/>
                <a:gridCol w="262588"/>
                <a:gridCol w="397249"/>
                <a:gridCol w="397249"/>
                <a:gridCol w="397249"/>
                <a:gridCol w="397249"/>
                <a:gridCol w="397249"/>
                <a:gridCol w="397249"/>
                <a:gridCol w="397249"/>
                <a:gridCol w="397249"/>
                <a:gridCol w="397249"/>
                <a:gridCol w="397249"/>
                <a:gridCol w="397249"/>
                <a:gridCol w="397249"/>
                <a:gridCol w="397249"/>
                <a:gridCol w="397249"/>
              </a:tblGrid>
              <a:tr h="100995">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r>
                        <a:rPr lang="en-US" sz="600" b="0" i="0" u="none" strike="noStrike">
                          <a:solidFill>
                            <a:srgbClr val="000000"/>
                          </a:solidFill>
                          <a:latin typeface="Calibri"/>
                        </a:rPr>
                        <a:t>Combined Total Size (GB)</a:t>
                      </a:r>
                    </a:p>
                  </a:txBody>
                  <a:tcPr marL="0" marR="0" marT="0" marB="0" anchor="b">
                    <a:lnL>
                      <a:noFill/>
                    </a:lnL>
                    <a:lnR>
                      <a:noFill/>
                    </a:lnR>
                    <a:lnT>
                      <a:noFill/>
                    </a:lnT>
                    <a:lnB>
                      <a:noFill/>
                    </a:lnB>
                  </a:tcPr>
                </a:tc>
                <a:tc>
                  <a:txBody>
                    <a:bodyPr/>
                    <a:lstStyle/>
                    <a:p>
                      <a:pPr algn="r" fontAlgn="b"/>
                      <a:r>
                        <a:rPr lang="en-US" sz="600" b="0" i="0" u="none" strike="noStrike">
                          <a:solidFill>
                            <a:srgbClr val="000000"/>
                          </a:solidFill>
                          <a:latin typeface="Calibri"/>
                        </a:rPr>
                        <a:t>1137.4</a:t>
                      </a: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r>
              <a:tr h="100995">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r>
              <a:tr h="130991">
                <a:tc gridSpan="3">
                  <a:txBody>
                    <a:bodyPr/>
                    <a:lstStyle/>
                    <a:p>
                      <a:pPr algn="ctr" fontAlgn="t"/>
                      <a:r>
                        <a:rPr lang="en-US" sz="800" b="1" i="0" u="none" strike="noStrike">
                          <a:solidFill>
                            <a:srgbClr val="1F497D"/>
                          </a:solidFill>
                          <a:latin typeface="Calibri"/>
                        </a:rPr>
                        <a:t>Item</a:t>
                      </a:r>
                    </a:p>
                  </a:txBody>
                  <a:tcPr marL="0" marR="0" marT="0" marB="0">
                    <a:lnL>
                      <a:noFill/>
                    </a:lnL>
                    <a:lnR>
                      <a:noFill/>
                    </a:lnR>
                    <a:lnT>
                      <a:noFill/>
                    </a:lnT>
                    <a:lnB w="19050" cap="flat" cmpd="sng" algn="ctr">
                      <a:solidFill>
                        <a:srgbClr val="4F81BD"/>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ctr" fontAlgn="t"/>
                      <a:r>
                        <a:rPr lang="en-US" sz="800" b="1" i="0" u="none" strike="noStrike">
                          <a:solidFill>
                            <a:srgbClr val="1F497D"/>
                          </a:solidFill>
                          <a:latin typeface="Calibri"/>
                        </a:rPr>
                        <a:t> </a:t>
                      </a:r>
                    </a:p>
                  </a:txBody>
                  <a:tcPr marL="0" marR="0" marT="0" marB="0">
                    <a:lnL>
                      <a:noFill/>
                    </a:lnL>
                    <a:lnR>
                      <a:noFill/>
                    </a:lnR>
                    <a:lnT>
                      <a:noFill/>
                    </a:lnT>
                    <a:lnB w="19050" cap="flat" cmpd="sng" algn="ctr">
                      <a:solidFill>
                        <a:srgbClr val="4F81BD"/>
                      </a:solidFill>
                      <a:prstDash val="solid"/>
                      <a:round/>
                      <a:headEnd type="none" w="med" len="med"/>
                      <a:tailEnd type="none" w="med" len="med"/>
                    </a:lnB>
                  </a:tcPr>
                </a:tc>
                <a:tc>
                  <a:txBody>
                    <a:bodyPr/>
                    <a:lstStyle/>
                    <a:p>
                      <a:pPr algn="ctr" fontAlgn="b"/>
                      <a:r>
                        <a:rPr lang="en-US" sz="600" b="1" i="0" u="none" strike="noStrike">
                          <a:solidFill>
                            <a:srgbClr val="000000"/>
                          </a:solidFill>
                          <a:latin typeface="Calibri"/>
                        </a:rPr>
                        <a:t>CA</a:t>
                      </a:r>
                    </a:p>
                  </a:txBody>
                  <a:tcPr marL="0" marR="0" marT="0" marB="0" anchor="b">
                    <a:lnL>
                      <a:noFill/>
                    </a:lnL>
                    <a:lnR>
                      <a:noFill/>
                    </a:lnR>
                    <a:lnT>
                      <a:noFill/>
                    </a:lnT>
                    <a:lnB>
                      <a:noFill/>
                    </a:lnB>
                  </a:tcPr>
                </a:tc>
                <a:tc>
                  <a:txBody>
                    <a:bodyPr/>
                    <a:lstStyle/>
                    <a:p>
                      <a:pPr algn="ctr" fontAlgn="b"/>
                      <a:r>
                        <a:rPr lang="en-US" sz="600" b="1" i="0" u="none" strike="noStrike">
                          <a:solidFill>
                            <a:srgbClr val="000000"/>
                          </a:solidFill>
                          <a:latin typeface="Calibri"/>
                        </a:rPr>
                        <a:t>OR</a:t>
                      </a:r>
                    </a:p>
                  </a:txBody>
                  <a:tcPr marL="0" marR="0" marT="0" marB="0" anchor="b">
                    <a:lnL>
                      <a:noFill/>
                    </a:lnL>
                    <a:lnR>
                      <a:noFill/>
                    </a:lnR>
                    <a:lnT>
                      <a:noFill/>
                    </a:lnT>
                    <a:lnB>
                      <a:noFill/>
                    </a:lnB>
                  </a:tcPr>
                </a:tc>
                <a:tc>
                  <a:txBody>
                    <a:bodyPr/>
                    <a:lstStyle/>
                    <a:p>
                      <a:pPr algn="ctr" fontAlgn="b"/>
                      <a:r>
                        <a:rPr lang="en-US" sz="600" b="1" i="0" u="none" strike="noStrike">
                          <a:solidFill>
                            <a:srgbClr val="000000"/>
                          </a:solidFill>
                          <a:latin typeface="Calibri"/>
                        </a:rPr>
                        <a:t>WA</a:t>
                      </a:r>
                    </a:p>
                  </a:txBody>
                  <a:tcPr marL="0" marR="0" marT="0" marB="0" anchor="b">
                    <a:lnL>
                      <a:noFill/>
                    </a:lnL>
                    <a:lnR>
                      <a:noFill/>
                    </a:lnR>
                    <a:lnT>
                      <a:noFill/>
                    </a:lnT>
                    <a:lnB>
                      <a:noFill/>
                    </a:lnB>
                  </a:tcPr>
                </a:tc>
                <a:tc>
                  <a:txBody>
                    <a:bodyPr/>
                    <a:lstStyle/>
                    <a:p>
                      <a:pPr algn="ctr" fontAlgn="b"/>
                      <a:r>
                        <a:rPr lang="en-US" sz="600" b="1" i="0" u="none" strike="noStrike">
                          <a:solidFill>
                            <a:srgbClr val="000000"/>
                          </a:solidFill>
                          <a:latin typeface="Calibri"/>
                        </a:rPr>
                        <a:t>AK_EM</a:t>
                      </a:r>
                    </a:p>
                  </a:txBody>
                  <a:tcPr marL="0" marR="0" marT="0" marB="0" anchor="b">
                    <a:lnL>
                      <a:noFill/>
                    </a:lnL>
                    <a:lnR>
                      <a:noFill/>
                    </a:lnR>
                    <a:lnT>
                      <a:noFill/>
                    </a:lnT>
                    <a:lnB>
                      <a:noFill/>
                    </a:lnB>
                  </a:tcPr>
                </a:tc>
                <a:tc>
                  <a:txBody>
                    <a:bodyPr/>
                    <a:lstStyle/>
                    <a:p>
                      <a:pPr algn="ctr" fontAlgn="b"/>
                      <a:r>
                        <a:rPr lang="en-US" sz="600" b="1" i="0" u="none" strike="noStrike">
                          <a:solidFill>
                            <a:srgbClr val="000000"/>
                          </a:solidFill>
                          <a:latin typeface="Calibri"/>
                        </a:rPr>
                        <a:t>AK_UAF</a:t>
                      </a:r>
                    </a:p>
                  </a:txBody>
                  <a:tcPr marL="0" marR="0" marT="0" marB="0" anchor="b">
                    <a:lnL>
                      <a:noFill/>
                    </a:lnL>
                    <a:lnR>
                      <a:noFill/>
                    </a:lnR>
                    <a:lnT>
                      <a:noFill/>
                    </a:lnT>
                    <a:lnB>
                      <a:noFill/>
                    </a:lnB>
                  </a:tcPr>
                </a:tc>
                <a:tc>
                  <a:txBody>
                    <a:bodyPr/>
                    <a:lstStyle/>
                    <a:p>
                      <a:pPr algn="ctr" fontAlgn="b"/>
                      <a:r>
                        <a:rPr lang="en-US" sz="600" b="1" i="0" u="none" strike="noStrike">
                          <a:solidFill>
                            <a:srgbClr val="000000"/>
                          </a:solidFill>
                          <a:latin typeface="Calibri"/>
                        </a:rPr>
                        <a:t>AK_ATEP</a:t>
                      </a:r>
                    </a:p>
                  </a:txBody>
                  <a:tcPr marL="0" marR="0" marT="0" marB="0" anchor="b">
                    <a:lnL>
                      <a:noFill/>
                    </a:lnL>
                    <a:lnR>
                      <a:noFill/>
                    </a:lnR>
                    <a:lnT>
                      <a:noFill/>
                    </a:lnT>
                    <a:lnB>
                      <a:noFill/>
                    </a:lnB>
                  </a:tcPr>
                </a:tc>
                <a:tc>
                  <a:txBody>
                    <a:bodyPr/>
                    <a:lstStyle/>
                    <a:p>
                      <a:pPr algn="ctr" fontAlgn="b"/>
                      <a:r>
                        <a:rPr lang="en-US" sz="600" b="1" i="0" u="none" strike="noStrike">
                          <a:solidFill>
                            <a:srgbClr val="000000"/>
                          </a:solidFill>
                          <a:latin typeface="Calibri"/>
                        </a:rPr>
                        <a:t>HI_PTM</a:t>
                      </a:r>
                    </a:p>
                  </a:txBody>
                  <a:tcPr marL="0" marR="0" marT="0" marB="0" anchor="b">
                    <a:lnL>
                      <a:noFill/>
                    </a:lnL>
                    <a:lnR>
                      <a:noFill/>
                    </a:lnR>
                    <a:lnT>
                      <a:noFill/>
                    </a:lnT>
                    <a:lnB>
                      <a:noFill/>
                    </a:lnB>
                  </a:tcPr>
                </a:tc>
                <a:tc>
                  <a:txBody>
                    <a:bodyPr/>
                    <a:lstStyle/>
                    <a:p>
                      <a:pPr algn="ctr" fontAlgn="b"/>
                      <a:r>
                        <a:rPr lang="en-US" sz="600" b="1" i="0" u="none" strike="noStrike">
                          <a:solidFill>
                            <a:srgbClr val="000000"/>
                          </a:solidFill>
                          <a:latin typeface="Calibri"/>
                        </a:rPr>
                        <a:t>HI_SCD</a:t>
                      </a:r>
                    </a:p>
                  </a:txBody>
                  <a:tcPr marL="0" marR="0" marT="0" marB="0" anchor="b">
                    <a:lnL>
                      <a:noFill/>
                    </a:lnL>
                    <a:lnR>
                      <a:noFill/>
                    </a:lnR>
                    <a:lnT>
                      <a:noFill/>
                    </a:lnT>
                    <a:lnB>
                      <a:noFill/>
                    </a:lnB>
                  </a:tcPr>
                </a:tc>
                <a:tc>
                  <a:txBody>
                    <a:bodyPr/>
                    <a:lstStyle/>
                    <a:p>
                      <a:pPr algn="ctr" fontAlgn="b"/>
                      <a:r>
                        <a:rPr lang="en-US" sz="600" b="1" i="0" u="none" strike="noStrike">
                          <a:solidFill>
                            <a:srgbClr val="000000"/>
                          </a:solidFill>
                          <a:latin typeface="Calibri"/>
                        </a:rPr>
                        <a:t>ITIC</a:t>
                      </a:r>
                    </a:p>
                  </a:txBody>
                  <a:tcPr marL="0" marR="0" marT="0" marB="0" anchor="b">
                    <a:lnL>
                      <a:noFill/>
                    </a:lnL>
                    <a:lnR>
                      <a:noFill/>
                    </a:lnR>
                    <a:lnT>
                      <a:noFill/>
                    </a:lnT>
                    <a:lnB>
                      <a:noFill/>
                    </a:lnB>
                  </a:tcPr>
                </a:tc>
                <a:tc>
                  <a:txBody>
                    <a:bodyPr/>
                    <a:lstStyle/>
                    <a:p>
                      <a:pPr algn="ctr" fontAlgn="b"/>
                      <a:r>
                        <a:rPr lang="en-US" sz="600" b="1" i="0" u="none" strike="noStrike">
                          <a:solidFill>
                            <a:srgbClr val="000000"/>
                          </a:solidFill>
                          <a:latin typeface="Calibri"/>
                        </a:rPr>
                        <a:t>PR_PRSN</a:t>
                      </a:r>
                    </a:p>
                  </a:txBody>
                  <a:tcPr marL="0" marR="0" marT="0" marB="0" anchor="b">
                    <a:lnL>
                      <a:noFill/>
                    </a:lnL>
                    <a:lnR>
                      <a:noFill/>
                    </a:lnR>
                    <a:lnT>
                      <a:noFill/>
                    </a:lnT>
                    <a:lnB>
                      <a:noFill/>
                    </a:lnB>
                  </a:tcPr>
                </a:tc>
                <a:tc>
                  <a:txBody>
                    <a:bodyPr/>
                    <a:lstStyle/>
                    <a:p>
                      <a:pPr algn="ctr" fontAlgn="b"/>
                      <a:r>
                        <a:rPr lang="en-US" sz="600" b="1" i="0" u="none" strike="noStrike">
                          <a:solidFill>
                            <a:srgbClr val="000000"/>
                          </a:solidFill>
                          <a:latin typeface="Calibri"/>
                        </a:rPr>
                        <a:t>PR_PREMA</a:t>
                      </a:r>
                    </a:p>
                  </a:txBody>
                  <a:tcPr marL="0" marR="0" marT="0" marB="0" anchor="b">
                    <a:lnL>
                      <a:noFill/>
                    </a:lnL>
                    <a:lnR>
                      <a:noFill/>
                    </a:lnR>
                    <a:lnT>
                      <a:noFill/>
                    </a:lnT>
                    <a:lnB>
                      <a:noFill/>
                    </a:lnB>
                  </a:tcPr>
                </a:tc>
                <a:tc>
                  <a:txBody>
                    <a:bodyPr/>
                    <a:lstStyle/>
                    <a:p>
                      <a:pPr algn="ctr" fontAlgn="b"/>
                      <a:r>
                        <a:rPr lang="en-US" sz="600" b="1" i="0" u="none" strike="noStrike">
                          <a:solidFill>
                            <a:srgbClr val="000000"/>
                          </a:solidFill>
                          <a:latin typeface="Calibri"/>
                        </a:rPr>
                        <a:t>PR_CTWP</a:t>
                      </a:r>
                    </a:p>
                  </a:txBody>
                  <a:tcPr marL="0" marR="0" marT="0" marB="0" anchor="b">
                    <a:lnL>
                      <a:noFill/>
                    </a:lnL>
                    <a:lnR>
                      <a:noFill/>
                    </a:lnR>
                    <a:lnT>
                      <a:noFill/>
                    </a:lnT>
                    <a:lnB>
                      <a:noFill/>
                    </a:lnB>
                  </a:tcPr>
                </a:tc>
                <a:tc>
                  <a:txBody>
                    <a:bodyPr/>
                    <a:lstStyle/>
                    <a:p>
                      <a:pPr algn="ctr" fontAlgn="b"/>
                      <a:r>
                        <a:rPr lang="en-US" sz="600" b="1" i="0" u="none" strike="noStrike">
                          <a:solidFill>
                            <a:srgbClr val="000000"/>
                          </a:solidFill>
                          <a:latin typeface="Calibri"/>
                        </a:rPr>
                        <a:t>PTWC</a:t>
                      </a:r>
                    </a:p>
                  </a:txBody>
                  <a:tcPr marL="0" marR="0" marT="0" marB="0" anchor="b">
                    <a:lnL>
                      <a:noFill/>
                    </a:lnL>
                    <a:lnR>
                      <a:noFill/>
                    </a:lnR>
                    <a:lnT>
                      <a:noFill/>
                    </a:lnT>
                    <a:lnB>
                      <a:noFill/>
                    </a:lnB>
                  </a:tcPr>
                </a:tc>
                <a:tc>
                  <a:txBody>
                    <a:bodyPr/>
                    <a:lstStyle/>
                    <a:p>
                      <a:pPr algn="ctr" fontAlgn="b"/>
                      <a:r>
                        <a:rPr lang="en-US" sz="600" b="1" i="0" u="none" strike="noStrike">
                          <a:solidFill>
                            <a:srgbClr val="000000"/>
                          </a:solidFill>
                          <a:latin typeface="Calibri"/>
                        </a:rPr>
                        <a:t>WCATWC</a:t>
                      </a:r>
                    </a:p>
                  </a:txBody>
                  <a:tcPr marL="0" marR="0" marT="0" marB="0" anchor="b">
                    <a:lnL>
                      <a:noFill/>
                    </a:lnL>
                    <a:lnR>
                      <a:noFill/>
                    </a:lnR>
                    <a:lnT>
                      <a:noFill/>
                    </a:lnT>
                    <a:lnB>
                      <a:noFill/>
                    </a:lnB>
                  </a:tcPr>
                </a:tc>
              </a:tr>
              <a:tr h="111094">
                <a:tc gridSpan="3">
                  <a:txBody>
                    <a:bodyPr/>
                    <a:lstStyle/>
                    <a:p>
                      <a:pPr algn="l" fontAlgn="b"/>
                      <a:r>
                        <a:rPr lang="en-US" sz="600" b="0" i="0" u="none" strike="noStrike">
                          <a:solidFill>
                            <a:srgbClr val="000000"/>
                          </a:solidFill>
                          <a:latin typeface="Calibri"/>
                        </a:rPr>
                        <a:t>Education, training, facilitation materials</a:t>
                      </a:r>
                    </a:p>
                  </a:txBody>
                  <a:tcPr marL="0" marR="0" marT="0" marB="0" anchor="b">
                    <a:lnL>
                      <a:noFill/>
                    </a:lnL>
                    <a:lnR>
                      <a:noFill/>
                    </a:lnR>
                    <a:lnT w="19050" cap="flat" cmpd="sng" algn="ctr">
                      <a:solidFill>
                        <a:srgbClr val="4F81BD"/>
                      </a:solidFill>
                      <a:prstDash val="solid"/>
                      <a:round/>
                      <a:headEnd type="none" w="med" len="med"/>
                      <a:tailEnd type="none" w="med" len="med"/>
                    </a:lnT>
                    <a:lnB>
                      <a:noFill/>
                    </a:lnB>
                    <a:solidFill>
                      <a:srgbClr val="D8D8D8"/>
                    </a:solidFill>
                  </a:tcPr>
                </a:tc>
                <a:tc hMerge="1">
                  <a:txBody>
                    <a:bodyPr/>
                    <a:lstStyle/>
                    <a:p>
                      <a:endParaRPr lang="en-US"/>
                    </a:p>
                  </a:txBody>
                  <a:tcPr/>
                </a:tc>
                <a:tc hMerge="1">
                  <a:txBody>
                    <a:bodyPr/>
                    <a:lstStyle/>
                    <a:p>
                      <a:endParaRPr lang="en-US"/>
                    </a:p>
                  </a:txBody>
                  <a:tcPr/>
                </a:tc>
                <a:tc>
                  <a:txBody>
                    <a:bodyPr/>
                    <a:lstStyle/>
                    <a:p>
                      <a:pPr algn="l" fontAlgn="b"/>
                      <a:r>
                        <a:rPr lang="en-US" sz="600" b="0" i="0" u="none" strike="noStrike">
                          <a:solidFill>
                            <a:srgbClr val="000000"/>
                          </a:solidFill>
                          <a:latin typeface="Calibri"/>
                        </a:rPr>
                        <a:t> </a:t>
                      </a:r>
                    </a:p>
                  </a:txBody>
                  <a:tcPr marL="0" marR="0" marT="0" marB="0" anchor="b">
                    <a:lnL>
                      <a:noFill/>
                    </a:lnL>
                    <a:lnR>
                      <a:noFill/>
                    </a:lnR>
                    <a:lnT w="19050" cap="flat" cmpd="sng" algn="ctr">
                      <a:solidFill>
                        <a:srgbClr val="4F81BD"/>
                      </a:solidFill>
                      <a:prstDash val="solid"/>
                      <a:round/>
                      <a:headEnd type="none" w="med" len="med"/>
                      <a:tailEnd type="none" w="med" len="med"/>
                    </a:lnT>
                    <a:lnB>
                      <a:noFill/>
                    </a:lnB>
                    <a:solidFill>
                      <a:srgbClr val="D8D8D8"/>
                    </a:solidFill>
                  </a:tcPr>
                </a:tc>
                <a:tc>
                  <a:txBody>
                    <a:bodyPr/>
                    <a:lstStyle/>
                    <a:p>
                      <a:pPr algn="l" fontAlgn="b"/>
                      <a:r>
                        <a:rPr lang="en-US" sz="600" b="0" i="0" u="none" strike="noStrike">
                          <a:solidFill>
                            <a:srgbClr val="000000"/>
                          </a:solidFill>
                          <a:latin typeface="Calibri"/>
                        </a:rPr>
                        <a:t> </a:t>
                      </a:r>
                    </a:p>
                  </a:txBody>
                  <a:tcPr marL="0" marR="0" marT="0" marB="0" anchor="b">
                    <a:lnL>
                      <a:noFill/>
                    </a:lnL>
                    <a:lnR>
                      <a:noFill/>
                    </a:lnR>
                    <a:lnT>
                      <a:noFill/>
                    </a:lnT>
                    <a:lnB>
                      <a:noFill/>
                    </a:lnB>
                    <a:solidFill>
                      <a:srgbClr val="D8D8D8"/>
                    </a:solidFill>
                  </a:tcPr>
                </a:tc>
                <a:tc>
                  <a:txBody>
                    <a:bodyPr/>
                    <a:lstStyle/>
                    <a:p>
                      <a:pPr algn="l" fontAlgn="b"/>
                      <a:r>
                        <a:rPr lang="en-US" sz="600" b="0" i="0" u="none" strike="noStrike">
                          <a:solidFill>
                            <a:srgbClr val="000000"/>
                          </a:solidFill>
                          <a:latin typeface="Calibri"/>
                        </a:rPr>
                        <a:t> </a:t>
                      </a:r>
                    </a:p>
                  </a:txBody>
                  <a:tcPr marL="0" marR="0" marT="0" marB="0" anchor="b">
                    <a:lnL>
                      <a:noFill/>
                    </a:lnL>
                    <a:lnR>
                      <a:noFill/>
                    </a:lnR>
                    <a:lnT>
                      <a:noFill/>
                    </a:lnT>
                    <a:lnB>
                      <a:noFill/>
                    </a:lnB>
                    <a:solidFill>
                      <a:srgbClr val="D8D8D8"/>
                    </a:solidFill>
                  </a:tcPr>
                </a:tc>
                <a:tc>
                  <a:txBody>
                    <a:bodyPr/>
                    <a:lstStyle/>
                    <a:p>
                      <a:pPr algn="l" fontAlgn="b"/>
                      <a:r>
                        <a:rPr lang="en-US" sz="600" b="0" i="0" u="none" strike="noStrike">
                          <a:solidFill>
                            <a:srgbClr val="000000"/>
                          </a:solidFill>
                          <a:latin typeface="Calibri"/>
                        </a:rPr>
                        <a:t> </a:t>
                      </a:r>
                    </a:p>
                  </a:txBody>
                  <a:tcPr marL="0" marR="0" marT="0" marB="0" anchor="b">
                    <a:lnL>
                      <a:noFill/>
                    </a:lnL>
                    <a:lnR>
                      <a:noFill/>
                    </a:lnR>
                    <a:lnT>
                      <a:noFill/>
                    </a:lnT>
                    <a:lnB>
                      <a:noFill/>
                    </a:lnB>
                    <a:solidFill>
                      <a:srgbClr val="D8D8D8"/>
                    </a:solidFill>
                  </a:tcPr>
                </a:tc>
                <a:tc>
                  <a:txBody>
                    <a:bodyPr/>
                    <a:lstStyle/>
                    <a:p>
                      <a:pPr algn="l" fontAlgn="b"/>
                      <a:r>
                        <a:rPr lang="en-US" sz="600" b="0" i="0" u="none" strike="noStrike">
                          <a:solidFill>
                            <a:srgbClr val="000000"/>
                          </a:solidFill>
                          <a:latin typeface="Calibri"/>
                        </a:rPr>
                        <a:t> </a:t>
                      </a:r>
                    </a:p>
                  </a:txBody>
                  <a:tcPr marL="0" marR="0" marT="0" marB="0" anchor="b">
                    <a:lnL>
                      <a:noFill/>
                    </a:lnL>
                    <a:lnR>
                      <a:noFill/>
                    </a:lnR>
                    <a:lnT>
                      <a:noFill/>
                    </a:lnT>
                    <a:lnB>
                      <a:noFill/>
                    </a:lnB>
                    <a:solidFill>
                      <a:srgbClr val="D8D8D8"/>
                    </a:solidFill>
                  </a:tcPr>
                </a:tc>
                <a:tc>
                  <a:txBody>
                    <a:bodyPr/>
                    <a:lstStyle/>
                    <a:p>
                      <a:pPr algn="l" fontAlgn="b"/>
                      <a:r>
                        <a:rPr lang="en-US" sz="600" b="0" i="0" u="none" strike="noStrike">
                          <a:solidFill>
                            <a:srgbClr val="000000"/>
                          </a:solidFill>
                          <a:latin typeface="Calibri"/>
                        </a:rPr>
                        <a:t> </a:t>
                      </a:r>
                    </a:p>
                  </a:txBody>
                  <a:tcPr marL="0" marR="0" marT="0" marB="0" anchor="b">
                    <a:lnL>
                      <a:noFill/>
                    </a:lnL>
                    <a:lnR>
                      <a:noFill/>
                    </a:lnR>
                    <a:lnT>
                      <a:noFill/>
                    </a:lnT>
                    <a:lnB>
                      <a:noFill/>
                    </a:lnB>
                    <a:solidFill>
                      <a:srgbClr val="D8D8D8"/>
                    </a:solidFill>
                  </a:tcPr>
                </a:tc>
                <a:tc>
                  <a:txBody>
                    <a:bodyPr/>
                    <a:lstStyle/>
                    <a:p>
                      <a:pPr algn="l" fontAlgn="b"/>
                      <a:r>
                        <a:rPr lang="en-US" sz="600" b="0" i="0" u="none" strike="noStrike">
                          <a:solidFill>
                            <a:srgbClr val="000000"/>
                          </a:solidFill>
                          <a:latin typeface="Calibri"/>
                        </a:rPr>
                        <a:t> </a:t>
                      </a:r>
                    </a:p>
                  </a:txBody>
                  <a:tcPr marL="0" marR="0" marT="0" marB="0" anchor="b">
                    <a:lnL>
                      <a:noFill/>
                    </a:lnL>
                    <a:lnR>
                      <a:noFill/>
                    </a:lnR>
                    <a:lnT>
                      <a:noFill/>
                    </a:lnT>
                    <a:lnB>
                      <a:noFill/>
                    </a:lnB>
                    <a:solidFill>
                      <a:srgbClr val="D8D8D8"/>
                    </a:solidFill>
                  </a:tcPr>
                </a:tc>
                <a:tc>
                  <a:txBody>
                    <a:bodyPr/>
                    <a:lstStyle/>
                    <a:p>
                      <a:pPr algn="l" fontAlgn="b"/>
                      <a:r>
                        <a:rPr lang="en-US" sz="600" b="0" i="0" u="none" strike="noStrike">
                          <a:solidFill>
                            <a:srgbClr val="000000"/>
                          </a:solidFill>
                          <a:latin typeface="Calibri"/>
                        </a:rPr>
                        <a:t> </a:t>
                      </a:r>
                    </a:p>
                  </a:txBody>
                  <a:tcPr marL="0" marR="0" marT="0" marB="0" anchor="b">
                    <a:lnL>
                      <a:noFill/>
                    </a:lnL>
                    <a:lnR>
                      <a:noFill/>
                    </a:lnR>
                    <a:lnT>
                      <a:noFill/>
                    </a:lnT>
                    <a:lnB>
                      <a:noFill/>
                    </a:lnB>
                    <a:solidFill>
                      <a:srgbClr val="D8D8D8"/>
                    </a:solidFill>
                  </a:tcPr>
                </a:tc>
                <a:tc>
                  <a:txBody>
                    <a:bodyPr/>
                    <a:lstStyle/>
                    <a:p>
                      <a:pPr algn="l" fontAlgn="b"/>
                      <a:r>
                        <a:rPr lang="en-US" sz="600" b="0" i="0" u="none" strike="noStrike">
                          <a:solidFill>
                            <a:srgbClr val="000000"/>
                          </a:solidFill>
                          <a:latin typeface="Calibri"/>
                        </a:rPr>
                        <a:t> </a:t>
                      </a:r>
                    </a:p>
                  </a:txBody>
                  <a:tcPr marL="0" marR="0" marT="0" marB="0" anchor="b">
                    <a:lnL>
                      <a:noFill/>
                    </a:lnL>
                    <a:lnR>
                      <a:noFill/>
                    </a:lnR>
                    <a:lnT>
                      <a:noFill/>
                    </a:lnT>
                    <a:lnB>
                      <a:noFill/>
                    </a:lnB>
                    <a:solidFill>
                      <a:srgbClr val="D8D8D8"/>
                    </a:solidFill>
                  </a:tcPr>
                </a:tc>
                <a:tc>
                  <a:txBody>
                    <a:bodyPr/>
                    <a:lstStyle/>
                    <a:p>
                      <a:pPr algn="l" fontAlgn="b"/>
                      <a:r>
                        <a:rPr lang="en-US" sz="600" b="0" i="0" u="none" strike="noStrike">
                          <a:solidFill>
                            <a:srgbClr val="000000"/>
                          </a:solidFill>
                          <a:latin typeface="Calibri"/>
                        </a:rPr>
                        <a:t> </a:t>
                      </a:r>
                    </a:p>
                  </a:txBody>
                  <a:tcPr marL="0" marR="0" marT="0" marB="0" anchor="b">
                    <a:lnL>
                      <a:noFill/>
                    </a:lnL>
                    <a:lnR>
                      <a:noFill/>
                    </a:lnR>
                    <a:lnT>
                      <a:noFill/>
                    </a:lnT>
                    <a:lnB>
                      <a:noFill/>
                    </a:lnB>
                    <a:solidFill>
                      <a:srgbClr val="D8D8D8"/>
                    </a:solidFill>
                  </a:tcPr>
                </a:tc>
                <a:tc>
                  <a:txBody>
                    <a:bodyPr/>
                    <a:lstStyle/>
                    <a:p>
                      <a:pPr algn="l" fontAlgn="b"/>
                      <a:r>
                        <a:rPr lang="en-US" sz="600" b="0" i="0" u="none" strike="noStrike">
                          <a:solidFill>
                            <a:srgbClr val="000000"/>
                          </a:solidFill>
                          <a:latin typeface="Calibri"/>
                        </a:rPr>
                        <a:t> </a:t>
                      </a:r>
                    </a:p>
                  </a:txBody>
                  <a:tcPr marL="0" marR="0" marT="0" marB="0" anchor="b">
                    <a:lnL>
                      <a:noFill/>
                    </a:lnL>
                    <a:lnR>
                      <a:noFill/>
                    </a:lnR>
                    <a:lnT>
                      <a:noFill/>
                    </a:lnT>
                    <a:lnB>
                      <a:noFill/>
                    </a:lnB>
                    <a:solidFill>
                      <a:srgbClr val="D8D8D8"/>
                    </a:solidFill>
                  </a:tcPr>
                </a:tc>
                <a:tc>
                  <a:txBody>
                    <a:bodyPr/>
                    <a:lstStyle/>
                    <a:p>
                      <a:pPr algn="l" fontAlgn="b"/>
                      <a:r>
                        <a:rPr lang="en-US" sz="600" b="0" i="0" u="none" strike="noStrike">
                          <a:solidFill>
                            <a:srgbClr val="000000"/>
                          </a:solidFill>
                          <a:latin typeface="Calibri"/>
                        </a:rPr>
                        <a:t> </a:t>
                      </a:r>
                    </a:p>
                  </a:txBody>
                  <a:tcPr marL="0" marR="0" marT="0" marB="0" anchor="b">
                    <a:lnL>
                      <a:noFill/>
                    </a:lnL>
                    <a:lnR>
                      <a:noFill/>
                    </a:lnR>
                    <a:lnT>
                      <a:noFill/>
                    </a:lnT>
                    <a:lnB>
                      <a:noFill/>
                    </a:lnB>
                    <a:solidFill>
                      <a:srgbClr val="D8D8D8"/>
                    </a:solidFill>
                  </a:tcPr>
                </a:tc>
                <a:tc>
                  <a:txBody>
                    <a:bodyPr/>
                    <a:lstStyle/>
                    <a:p>
                      <a:pPr algn="l" fontAlgn="b"/>
                      <a:r>
                        <a:rPr lang="en-US" sz="600" b="0" i="0" u="none" strike="noStrike">
                          <a:solidFill>
                            <a:srgbClr val="000000"/>
                          </a:solidFill>
                          <a:latin typeface="Calibri"/>
                        </a:rPr>
                        <a:t> </a:t>
                      </a:r>
                    </a:p>
                  </a:txBody>
                  <a:tcPr marL="0" marR="0" marT="0" marB="0" anchor="b">
                    <a:lnL>
                      <a:noFill/>
                    </a:lnL>
                    <a:lnR>
                      <a:noFill/>
                    </a:lnR>
                    <a:lnT>
                      <a:noFill/>
                    </a:lnT>
                    <a:lnB>
                      <a:noFill/>
                    </a:lnB>
                    <a:solidFill>
                      <a:srgbClr val="D8D8D8"/>
                    </a:solidFill>
                  </a:tcPr>
                </a:tc>
                <a:tc>
                  <a:txBody>
                    <a:bodyPr/>
                    <a:lstStyle/>
                    <a:p>
                      <a:pPr algn="l" fontAlgn="b"/>
                      <a:r>
                        <a:rPr lang="en-US" sz="600" b="0" i="0" u="none" strike="noStrike">
                          <a:solidFill>
                            <a:srgbClr val="000000"/>
                          </a:solidFill>
                          <a:latin typeface="Calibri"/>
                        </a:rPr>
                        <a:t> </a:t>
                      </a:r>
                    </a:p>
                  </a:txBody>
                  <a:tcPr marL="0" marR="0" marT="0" marB="0" anchor="b">
                    <a:lnL>
                      <a:noFill/>
                    </a:lnL>
                    <a:lnR>
                      <a:noFill/>
                    </a:lnR>
                    <a:lnT>
                      <a:noFill/>
                    </a:lnT>
                    <a:lnB>
                      <a:noFill/>
                    </a:lnB>
                    <a:solidFill>
                      <a:srgbClr val="D8D8D8"/>
                    </a:solidFill>
                  </a:tcPr>
                </a:tc>
                <a:tc>
                  <a:txBody>
                    <a:bodyPr/>
                    <a:lstStyle/>
                    <a:p>
                      <a:pPr algn="l" fontAlgn="b"/>
                      <a:r>
                        <a:rPr lang="en-US" sz="600" b="0" i="0" u="none" strike="noStrike">
                          <a:solidFill>
                            <a:srgbClr val="000000"/>
                          </a:solidFill>
                          <a:latin typeface="Calibri"/>
                        </a:rPr>
                        <a:t> </a:t>
                      </a:r>
                    </a:p>
                  </a:txBody>
                  <a:tcPr marL="0" marR="0" marT="0" marB="0" anchor="b">
                    <a:lnL>
                      <a:noFill/>
                    </a:lnL>
                    <a:lnR>
                      <a:noFill/>
                    </a:lnR>
                    <a:lnT>
                      <a:noFill/>
                    </a:lnT>
                    <a:lnB>
                      <a:noFill/>
                    </a:lnB>
                    <a:solidFill>
                      <a:srgbClr val="D8D8D8"/>
                    </a:solidFill>
                  </a:tcPr>
                </a:tc>
              </a:tr>
              <a:tr h="111094">
                <a:tc>
                  <a:txBody>
                    <a:bodyPr/>
                    <a:lstStyle/>
                    <a:p>
                      <a:pPr algn="l" fontAlgn="b"/>
                      <a:r>
                        <a:rPr lang="en-US" sz="600" b="0" i="0" u="none" strike="noStrike">
                          <a:solidFill>
                            <a:srgbClr val="000000"/>
                          </a:solidFill>
                          <a:latin typeface="Calibri"/>
                        </a:rPr>
                        <a:t> </a:t>
                      </a:r>
                    </a:p>
                  </a:txBody>
                  <a:tcPr marL="0" marR="0" marT="0" marB="0" anchor="b">
                    <a:lnL>
                      <a:noFill/>
                    </a:lnL>
                    <a:lnR>
                      <a:noFill/>
                    </a:lnR>
                    <a:lnT>
                      <a:noFill/>
                    </a:lnT>
                    <a:lnB>
                      <a:noFill/>
                    </a:lnB>
                    <a:solidFill>
                      <a:srgbClr val="D8D8D8"/>
                    </a:solidFill>
                  </a:tcPr>
                </a:tc>
                <a:tc gridSpan="2">
                  <a:txBody>
                    <a:bodyPr/>
                    <a:lstStyle/>
                    <a:p>
                      <a:pPr algn="l" fontAlgn="b"/>
                      <a:r>
                        <a:rPr lang="en-US" sz="600" b="0" i="0" u="none" strike="noStrike">
                          <a:solidFill>
                            <a:srgbClr val="000000"/>
                          </a:solidFill>
                          <a:latin typeface="Calibri"/>
                        </a:rPr>
                        <a:t>End-user educational materials</a:t>
                      </a:r>
                    </a:p>
                  </a:txBody>
                  <a:tcPr marL="0" marR="0" marT="0" marB="0" anchor="b">
                    <a:lnL>
                      <a:noFill/>
                    </a:lnL>
                    <a:lnR>
                      <a:noFill/>
                    </a:lnR>
                    <a:lnT>
                      <a:noFill/>
                    </a:lnT>
                    <a:lnB>
                      <a:noFill/>
                    </a:lnB>
                    <a:solidFill>
                      <a:srgbClr val="D8D8D8"/>
                    </a:solidFill>
                  </a:tcPr>
                </a:tc>
                <a:tc hMerge="1">
                  <a:txBody>
                    <a:bodyPr/>
                    <a:lstStyle/>
                    <a:p>
                      <a:endParaRPr lang="en-US"/>
                    </a:p>
                  </a:txBody>
                  <a:tcPr/>
                </a:tc>
                <a:tc>
                  <a:txBody>
                    <a:bodyPr/>
                    <a:lstStyle/>
                    <a:p>
                      <a:pPr algn="l" fontAlgn="b"/>
                      <a:r>
                        <a:rPr lang="en-US" sz="600" b="0" i="0" u="none" strike="noStrike">
                          <a:solidFill>
                            <a:srgbClr val="000000"/>
                          </a:solidFill>
                          <a:latin typeface="Calibri"/>
                        </a:rPr>
                        <a:t> </a:t>
                      </a:r>
                    </a:p>
                  </a:txBody>
                  <a:tcPr marL="0" marR="0" marT="0" marB="0" anchor="b">
                    <a:lnL>
                      <a:noFill/>
                    </a:lnL>
                    <a:lnR>
                      <a:noFill/>
                    </a:lnR>
                    <a:lnT>
                      <a:noFill/>
                    </a:lnT>
                    <a:lnB>
                      <a:noFill/>
                    </a:lnB>
                    <a:solidFill>
                      <a:srgbClr val="D8D8D8"/>
                    </a:solidFill>
                  </a:tcPr>
                </a:tc>
                <a:tc>
                  <a:txBody>
                    <a:bodyPr/>
                    <a:lstStyle/>
                    <a:p>
                      <a:pPr algn="l" fontAlgn="b"/>
                      <a:r>
                        <a:rPr lang="en-US" sz="600" b="0" i="0" u="none" strike="noStrike">
                          <a:solidFill>
                            <a:srgbClr val="000000"/>
                          </a:solidFill>
                          <a:latin typeface="Calibri"/>
                        </a:rPr>
                        <a:t> </a:t>
                      </a:r>
                    </a:p>
                  </a:txBody>
                  <a:tcPr marL="0" marR="0" marT="0" marB="0" anchor="b">
                    <a:lnL>
                      <a:noFill/>
                    </a:lnL>
                    <a:lnR>
                      <a:noFill/>
                    </a:lnR>
                    <a:lnT>
                      <a:noFill/>
                    </a:lnT>
                    <a:lnB>
                      <a:noFill/>
                    </a:lnB>
                    <a:solidFill>
                      <a:srgbClr val="D8D8D8"/>
                    </a:solidFill>
                  </a:tcPr>
                </a:tc>
                <a:tc>
                  <a:txBody>
                    <a:bodyPr/>
                    <a:lstStyle/>
                    <a:p>
                      <a:pPr algn="l" fontAlgn="b"/>
                      <a:r>
                        <a:rPr lang="en-US" sz="600" b="0" i="0" u="none" strike="noStrike">
                          <a:solidFill>
                            <a:srgbClr val="000000"/>
                          </a:solidFill>
                          <a:latin typeface="Calibri"/>
                        </a:rPr>
                        <a:t> </a:t>
                      </a:r>
                    </a:p>
                  </a:txBody>
                  <a:tcPr marL="0" marR="0" marT="0" marB="0" anchor="b">
                    <a:lnL>
                      <a:noFill/>
                    </a:lnL>
                    <a:lnR>
                      <a:noFill/>
                    </a:lnR>
                    <a:lnT>
                      <a:noFill/>
                    </a:lnT>
                    <a:lnB>
                      <a:noFill/>
                    </a:lnB>
                    <a:solidFill>
                      <a:srgbClr val="D8D8D8"/>
                    </a:solidFill>
                  </a:tcPr>
                </a:tc>
                <a:tc>
                  <a:txBody>
                    <a:bodyPr/>
                    <a:lstStyle/>
                    <a:p>
                      <a:pPr algn="l" fontAlgn="b"/>
                      <a:r>
                        <a:rPr lang="en-US" sz="600" b="0" i="0" u="none" strike="noStrike">
                          <a:solidFill>
                            <a:srgbClr val="000000"/>
                          </a:solidFill>
                          <a:latin typeface="Calibri"/>
                        </a:rPr>
                        <a:t> </a:t>
                      </a:r>
                    </a:p>
                  </a:txBody>
                  <a:tcPr marL="0" marR="0" marT="0" marB="0" anchor="b">
                    <a:lnL>
                      <a:noFill/>
                    </a:lnL>
                    <a:lnR>
                      <a:noFill/>
                    </a:lnR>
                    <a:lnT>
                      <a:noFill/>
                    </a:lnT>
                    <a:lnB>
                      <a:noFill/>
                    </a:lnB>
                    <a:solidFill>
                      <a:srgbClr val="D8D8D8"/>
                    </a:solidFill>
                  </a:tcPr>
                </a:tc>
                <a:tc>
                  <a:txBody>
                    <a:bodyPr/>
                    <a:lstStyle/>
                    <a:p>
                      <a:pPr algn="l" fontAlgn="b"/>
                      <a:r>
                        <a:rPr lang="en-US" sz="600" b="0" i="0" u="none" strike="noStrike">
                          <a:solidFill>
                            <a:srgbClr val="000000"/>
                          </a:solidFill>
                          <a:latin typeface="Calibri"/>
                        </a:rPr>
                        <a:t> </a:t>
                      </a:r>
                    </a:p>
                  </a:txBody>
                  <a:tcPr marL="0" marR="0" marT="0" marB="0" anchor="b">
                    <a:lnL>
                      <a:noFill/>
                    </a:lnL>
                    <a:lnR>
                      <a:noFill/>
                    </a:lnR>
                    <a:lnT>
                      <a:noFill/>
                    </a:lnT>
                    <a:lnB>
                      <a:noFill/>
                    </a:lnB>
                    <a:solidFill>
                      <a:srgbClr val="D8D8D8"/>
                    </a:solidFill>
                  </a:tcPr>
                </a:tc>
                <a:tc>
                  <a:txBody>
                    <a:bodyPr/>
                    <a:lstStyle/>
                    <a:p>
                      <a:pPr algn="l" fontAlgn="b"/>
                      <a:r>
                        <a:rPr lang="en-US" sz="600" b="0" i="0" u="none" strike="noStrike">
                          <a:solidFill>
                            <a:srgbClr val="000000"/>
                          </a:solidFill>
                          <a:latin typeface="Calibri"/>
                        </a:rPr>
                        <a:t> </a:t>
                      </a:r>
                    </a:p>
                  </a:txBody>
                  <a:tcPr marL="0" marR="0" marT="0" marB="0" anchor="b">
                    <a:lnL>
                      <a:noFill/>
                    </a:lnL>
                    <a:lnR>
                      <a:noFill/>
                    </a:lnR>
                    <a:lnT>
                      <a:noFill/>
                    </a:lnT>
                    <a:lnB>
                      <a:noFill/>
                    </a:lnB>
                    <a:solidFill>
                      <a:srgbClr val="D8D8D8"/>
                    </a:solidFill>
                  </a:tcPr>
                </a:tc>
                <a:tc>
                  <a:txBody>
                    <a:bodyPr/>
                    <a:lstStyle/>
                    <a:p>
                      <a:pPr algn="l" fontAlgn="b"/>
                      <a:r>
                        <a:rPr lang="en-US" sz="600" b="0" i="0" u="none" strike="noStrike">
                          <a:solidFill>
                            <a:srgbClr val="000000"/>
                          </a:solidFill>
                          <a:latin typeface="Calibri"/>
                        </a:rPr>
                        <a:t> </a:t>
                      </a:r>
                    </a:p>
                  </a:txBody>
                  <a:tcPr marL="0" marR="0" marT="0" marB="0" anchor="b">
                    <a:lnL>
                      <a:noFill/>
                    </a:lnL>
                    <a:lnR>
                      <a:noFill/>
                    </a:lnR>
                    <a:lnT>
                      <a:noFill/>
                    </a:lnT>
                    <a:lnB>
                      <a:noFill/>
                    </a:lnB>
                    <a:solidFill>
                      <a:srgbClr val="D8D8D8"/>
                    </a:solidFill>
                  </a:tcPr>
                </a:tc>
                <a:tc>
                  <a:txBody>
                    <a:bodyPr/>
                    <a:lstStyle/>
                    <a:p>
                      <a:pPr algn="l" fontAlgn="b"/>
                      <a:r>
                        <a:rPr lang="en-US" sz="600" b="0" i="0" u="none" strike="noStrike">
                          <a:solidFill>
                            <a:srgbClr val="000000"/>
                          </a:solidFill>
                          <a:latin typeface="Calibri"/>
                        </a:rPr>
                        <a:t> </a:t>
                      </a:r>
                    </a:p>
                  </a:txBody>
                  <a:tcPr marL="0" marR="0" marT="0" marB="0" anchor="b">
                    <a:lnL>
                      <a:noFill/>
                    </a:lnL>
                    <a:lnR>
                      <a:noFill/>
                    </a:lnR>
                    <a:lnT>
                      <a:noFill/>
                    </a:lnT>
                    <a:lnB>
                      <a:noFill/>
                    </a:lnB>
                    <a:solidFill>
                      <a:srgbClr val="D8D8D8"/>
                    </a:solidFill>
                  </a:tcPr>
                </a:tc>
                <a:tc>
                  <a:txBody>
                    <a:bodyPr/>
                    <a:lstStyle/>
                    <a:p>
                      <a:pPr algn="l" fontAlgn="b"/>
                      <a:r>
                        <a:rPr lang="en-US" sz="600" b="0" i="0" u="none" strike="noStrike">
                          <a:solidFill>
                            <a:srgbClr val="000000"/>
                          </a:solidFill>
                          <a:latin typeface="Calibri"/>
                        </a:rPr>
                        <a:t> </a:t>
                      </a:r>
                    </a:p>
                  </a:txBody>
                  <a:tcPr marL="0" marR="0" marT="0" marB="0" anchor="b">
                    <a:lnL>
                      <a:noFill/>
                    </a:lnL>
                    <a:lnR>
                      <a:noFill/>
                    </a:lnR>
                    <a:lnT>
                      <a:noFill/>
                    </a:lnT>
                    <a:lnB>
                      <a:noFill/>
                    </a:lnB>
                    <a:solidFill>
                      <a:srgbClr val="D8D8D8"/>
                    </a:solidFill>
                  </a:tcPr>
                </a:tc>
                <a:tc>
                  <a:txBody>
                    <a:bodyPr/>
                    <a:lstStyle/>
                    <a:p>
                      <a:pPr algn="l" fontAlgn="b"/>
                      <a:r>
                        <a:rPr lang="en-US" sz="600" b="0" i="0" u="none" strike="noStrike">
                          <a:solidFill>
                            <a:srgbClr val="000000"/>
                          </a:solidFill>
                          <a:latin typeface="Calibri"/>
                        </a:rPr>
                        <a:t> </a:t>
                      </a:r>
                    </a:p>
                  </a:txBody>
                  <a:tcPr marL="0" marR="0" marT="0" marB="0" anchor="b">
                    <a:lnL>
                      <a:noFill/>
                    </a:lnL>
                    <a:lnR>
                      <a:noFill/>
                    </a:lnR>
                    <a:lnT>
                      <a:noFill/>
                    </a:lnT>
                    <a:lnB>
                      <a:noFill/>
                    </a:lnB>
                    <a:solidFill>
                      <a:srgbClr val="D8D8D8"/>
                    </a:solidFill>
                  </a:tcPr>
                </a:tc>
                <a:tc>
                  <a:txBody>
                    <a:bodyPr/>
                    <a:lstStyle/>
                    <a:p>
                      <a:pPr algn="l" fontAlgn="b"/>
                      <a:r>
                        <a:rPr lang="en-US" sz="600" b="0" i="0" u="none" strike="noStrike">
                          <a:solidFill>
                            <a:srgbClr val="000000"/>
                          </a:solidFill>
                          <a:latin typeface="Calibri"/>
                        </a:rPr>
                        <a:t> </a:t>
                      </a:r>
                    </a:p>
                  </a:txBody>
                  <a:tcPr marL="0" marR="0" marT="0" marB="0" anchor="b">
                    <a:lnL>
                      <a:noFill/>
                    </a:lnL>
                    <a:lnR>
                      <a:noFill/>
                    </a:lnR>
                    <a:lnT>
                      <a:noFill/>
                    </a:lnT>
                    <a:lnB>
                      <a:noFill/>
                    </a:lnB>
                    <a:solidFill>
                      <a:srgbClr val="D8D8D8"/>
                    </a:solidFill>
                  </a:tcPr>
                </a:tc>
                <a:tc>
                  <a:txBody>
                    <a:bodyPr/>
                    <a:lstStyle/>
                    <a:p>
                      <a:pPr algn="l" fontAlgn="b"/>
                      <a:r>
                        <a:rPr lang="en-US" sz="600" b="0" i="0" u="none" strike="noStrike">
                          <a:solidFill>
                            <a:srgbClr val="000000"/>
                          </a:solidFill>
                          <a:latin typeface="Calibri"/>
                        </a:rPr>
                        <a:t> </a:t>
                      </a:r>
                    </a:p>
                  </a:txBody>
                  <a:tcPr marL="0" marR="0" marT="0" marB="0" anchor="b">
                    <a:lnL>
                      <a:noFill/>
                    </a:lnL>
                    <a:lnR>
                      <a:noFill/>
                    </a:lnR>
                    <a:lnT>
                      <a:noFill/>
                    </a:lnT>
                    <a:lnB>
                      <a:noFill/>
                    </a:lnB>
                    <a:solidFill>
                      <a:srgbClr val="D8D8D8"/>
                    </a:solidFill>
                  </a:tcPr>
                </a:tc>
                <a:tc>
                  <a:txBody>
                    <a:bodyPr/>
                    <a:lstStyle/>
                    <a:p>
                      <a:pPr algn="l" fontAlgn="b"/>
                      <a:r>
                        <a:rPr lang="en-US" sz="600" b="0" i="0" u="none" strike="noStrike">
                          <a:solidFill>
                            <a:srgbClr val="000000"/>
                          </a:solidFill>
                          <a:latin typeface="Calibri"/>
                        </a:rPr>
                        <a:t> </a:t>
                      </a:r>
                    </a:p>
                  </a:txBody>
                  <a:tcPr marL="0" marR="0" marT="0" marB="0" anchor="b">
                    <a:lnL>
                      <a:noFill/>
                    </a:lnL>
                    <a:lnR>
                      <a:noFill/>
                    </a:lnR>
                    <a:lnT>
                      <a:noFill/>
                    </a:lnT>
                    <a:lnB>
                      <a:noFill/>
                    </a:lnB>
                    <a:solidFill>
                      <a:srgbClr val="D8D8D8"/>
                    </a:solidFill>
                  </a:tcPr>
                </a:tc>
                <a:tc>
                  <a:txBody>
                    <a:bodyPr/>
                    <a:lstStyle/>
                    <a:p>
                      <a:pPr algn="l" fontAlgn="b"/>
                      <a:r>
                        <a:rPr lang="en-US" sz="600" b="0" i="0" u="none" strike="noStrike">
                          <a:solidFill>
                            <a:srgbClr val="000000"/>
                          </a:solidFill>
                          <a:latin typeface="Calibri"/>
                        </a:rPr>
                        <a:t> </a:t>
                      </a:r>
                    </a:p>
                  </a:txBody>
                  <a:tcPr marL="0" marR="0" marT="0" marB="0" anchor="b">
                    <a:lnL>
                      <a:noFill/>
                    </a:lnL>
                    <a:lnR>
                      <a:noFill/>
                    </a:lnR>
                    <a:lnT>
                      <a:noFill/>
                    </a:lnT>
                    <a:lnB>
                      <a:noFill/>
                    </a:lnB>
                    <a:solidFill>
                      <a:srgbClr val="D8D8D8"/>
                    </a:solidFill>
                  </a:tcPr>
                </a:tc>
                <a:tc>
                  <a:txBody>
                    <a:bodyPr/>
                    <a:lstStyle/>
                    <a:p>
                      <a:pPr algn="l" fontAlgn="b"/>
                      <a:r>
                        <a:rPr lang="en-US" sz="600" b="0" i="0" u="none" strike="noStrike">
                          <a:solidFill>
                            <a:srgbClr val="000000"/>
                          </a:solidFill>
                          <a:latin typeface="Calibri"/>
                        </a:rPr>
                        <a:t> </a:t>
                      </a:r>
                    </a:p>
                  </a:txBody>
                  <a:tcPr marL="0" marR="0" marT="0" marB="0" anchor="b">
                    <a:lnL>
                      <a:noFill/>
                    </a:lnL>
                    <a:lnR>
                      <a:noFill/>
                    </a:lnR>
                    <a:lnT>
                      <a:noFill/>
                    </a:lnT>
                    <a:lnB>
                      <a:noFill/>
                    </a:lnB>
                    <a:solidFill>
                      <a:srgbClr val="D8D8D8"/>
                    </a:solidFill>
                  </a:tcPr>
                </a:tc>
              </a:tr>
              <a:tr h="111094">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r>
                        <a:rPr lang="en-US" sz="600" b="0" i="0" u="none" strike="noStrike">
                          <a:solidFill>
                            <a:srgbClr val="000000"/>
                          </a:solidFill>
                          <a:latin typeface="Calibri"/>
                        </a:rPr>
                        <a:t>Broadcaster Tsunami emergency guidebook</a:t>
                      </a: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r>
                        <a:rPr lang="en-US" sz="600" b="0" i="0" u="none" strike="noStrike">
                          <a:solidFill>
                            <a:srgbClr val="000000"/>
                          </a:solidFill>
                          <a:latin typeface="Calibri"/>
                        </a:rPr>
                        <a:t>Yes</a:t>
                      </a:r>
                    </a:p>
                  </a:txBody>
                  <a:tcPr marL="0" marR="0" marT="0" marB="0" anchor="b">
                    <a:lnL>
                      <a:noFill/>
                    </a:lnL>
                    <a:lnR>
                      <a:noFill/>
                    </a:lnR>
                    <a:lnT>
                      <a:noFill/>
                    </a:lnT>
                    <a:lnB>
                      <a:noFill/>
                    </a:lnB>
                  </a:tcPr>
                </a:tc>
                <a:tc>
                  <a:txBody>
                    <a:bodyPr/>
                    <a:lstStyle/>
                    <a:p>
                      <a:pPr algn="l" fontAlgn="b"/>
                      <a:r>
                        <a:rPr lang="en-US" sz="600" b="0" i="0" u="none" strike="noStrike">
                          <a:solidFill>
                            <a:srgbClr val="000000"/>
                          </a:solidFill>
                          <a:latin typeface="Calibri"/>
                        </a:rPr>
                        <a:t>Yes</a:t>
                      </a: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r>
                        <a:rPr lang="en-US" sz="600" b="0" i="0" u="none" strike="noStrike">
                          <a:solidFill>
                            <a:srgbClr val="000000"/>
                          </a:solidFill>
                          <a:latin typeface="Calibri"/>
                        </a:rPr>
                        <a:t>Yes</a:t>
                      </a: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r>
                        <a:rPr lang="en-US" sz="600" b="0" i="0" u="none" strike="noStrike">
                          <a:solidFill>
                            <a:srgbClr val="000000"/>
                          </a:solidFill>
                          <a:latin typeface="Calibri"/>
                        </a:rPr>
                        <a:t>Planned</a:t>
                      </a:r>
                    </a:p>
                  </a:txBody>
                  <a:tcPr marL="0" marR="0" marT="0" marB="0" anchor="b">
                    <a:lnL>
                      <a:noFill/>
                    </a:lnL>
                    <a:lnR>
                      <a:noFill/>
                    </a:lnR>
                    <a:lnT>
                      <a:noFill/>
                    </a:lnT>
                    <a:lnB>
                      <a:noFill/>
                    </a:lnB>
                  </a:tcPr>
                </a:tc>
              </a:tr>
              <a:tr h="111094">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r>
                        <a:rPr lang="en-US" sz="600" b="0" i="0" u="none" strike="noStrike">
                          <a:solidFill>
                            <a:srgbClr val="000000"/>
                          </a:solidFill>
                          <a:latin typeface="Calibri"/>
                        </a:rPr>
                        <a:t>Children’s books, e.g., “Heidi and the Tsunami"</a:t>
                      </a: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r>
                        <a:rPr lang="en-US" sz="600" b="0" i="0" u="none" strike="noStrike">
                          <a:solidFill>
                            <a:srgbClr val="000000"/>
                          </a:solidFill>
                          <a:latin typeface="Calibri"/>
                        </a:rPr>
                        <a:t>Yes</a:t>
                      </a:r>
                    </a:p>
                  </a:txBody>
                  <a:tcPr marL="0" marR="0" marT="0" marB="0" anchor="b">
                    <a:lnL>
                      <a:noFill/>
                    </a:lnL>
                    <a:lnR>
                      <a:noFill/>
                    </a:lnR>
                    <a:lnT>
                      <a:noFill/>
                    </a:lnT>
                    <a:lnB>
                      <a:noFill/>
                    </a:lnB>
                  </a:tcPr>
                </a:tc>
                <a:tc>
                  <a:txBody>
                    <a:bodyPr/>
                    <a:lstStyle/>
                    <a:p>
                      <a:pPr algn="l" fontAlgn="b"/>
                      <a:r>
                        <a:rPr lang="en-US" sz="600" b="0" i="0" u="none" strike="noStrike">
                          <a:solidFill>
                            <a:srgbClr val="000000"/>
                          </a:solidFill>
                          <a:latin typeface="Calibri"/>
                        </a:rPr>
                        <a:t>Yes</a:t>
                      </a: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r>
                        <a:rPr lang="en-US" sz="600" b="0" i="0" u="none" strike="noStrike">
                          <a:solidFill>
                            <a:srgbClr val="000000"/>
                          </a:solidFill>
                          <a:latin typeface="Calibri"/>
                        </a:rPr>
                        <a:t>Yes</a:t>
                      </a: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r>
                        <a:rPr lang="en-US" sz="600" b="0" i="0" u="none" strike="noStrike">
                          <a:solidFill>
                            <a:srgbClr val="000000"/>
                          </a:solidFill>
                          <a:latin typeface="Calibri"/>
                        </a:rPr>
                        <a:t>Yes</a:t>
                      </a:r>
                    </a:p>
                  </a:txBody>
                  <a:tcPr marL="0" marR="0" marT="0" marB="0" anchor="b">
                    <a:lnL>
                      <a:noFill/>
                    </a:lnL>
                    <a:lnR>
                      <a:noFill/>
                    </a:lnR>
                    <a:lnT>
                      <a:noFill/>
                    </a:lnT>
                    <a:lnB>
                      <a:noFill/>
                    </a:lnB>
                  </a:tcPr>
                </a:tc>
              </a:tr>
              <a:tr h="111094">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r>
                        <a:rPr lang="en-US" sz="600" b="0" i="0" u="none" strike="noStrike">
                          <a:solidFill>
                            <a:srgbClr val="000000"/>
                          </a:solidFill>
                          <a:latin typeface="Calibri"/>
                        </a:rPr>
                        <a:t>Community Emergency Response Teams (CERT) training materials</a:t>
                      </a: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r>
                        <a:rPr lang="en-US" sz="600" b="0" i="0" u="none" strike="noStrike">
                          <a:solidFill>
                            <a:srgbClr val="000000"/>
                          </a:solidFill>
                          <a:latin typeface="Calibri"/>
                        </a:rPr>
                        <a:t>Yes</a:t>
                      </a: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r>
              <a:tr h="111094">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r>
                        <a:rPr lang="en-US" sz="600" b="0" i="0" u="none" strike="noStrike">
                          <a:solidFill>
                            <a:srgbClr val="000000"/>
                          </a:solidFill>
                          <a:latin typeface="Calibri"/>
                        </a:rPr>
                        <a:t>Construction guides to mitigate tsunami damage</a:t>
                      </a: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r>
                        <a:rPr lang="en-US" sz="600" b="0" i="0" u="none" strike="noStrike">
                          <a:solidFill>
                            <a:srgbClr val="000000"/>
                          </a:solidFill>
                          <a:latin typeface="Calibri"/>
                        </a:rPr>
                        <a:t>Planned</a:t>
                      </a:r>
                    </a:p>
                  </a:txBody>
                  <a:tcPr marL="0" marR="0" marT="0" marB="0" anchor="b">
                    <a:lnL>
                      <a:noFill/>
                    </a:lnL>
                    <a:lnR>
                      <a:noFill/>
                    </a:lnR>
                    <a:lnT>
                      <a:noFill/>
                    </a:lnT>
                    <a:lnB>
                      <a:noFill/>
                    </a:lnB>
                  </a:tcPr>
                </a:tc>
                <a:tc>
                  <a:txBody>
                    <a:bodyPr/>
                    <a:lstStyle/>
                    <a:p>
                      <a:pPr algn="l" fontAlgn="b"/>
                      <a:r>
                        <a:rPr lang="en-US" sz="600" b="0" i="0" u="none" strike="noStrike">
                          <a:solidFill>
                            <a:srgbClr val="000000"/>
                          </a:solidFill>
                          <a:latin typeface="Calibri"/>
                        </a:rPr>
                        <a:t>Yes</a:t>
                      </a: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r>
                        <a:rPr lang="en-US" sz="600" b="0" i="0" u="none" strike="noStrike">
                          <a:solidFill>
                            <a:srgbClr val="000000"/>
                          </a:solidFill>
                          <a:latin typeface="Calibri"/>
                        </a:rPr>
                        <a:t>Yes</a:t>
                      </a: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r>
              <a:tr h="111094">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r>
                        <a:rPr lang="en-US" sz="600" b="0" i="0" u="none" strike="noStrike">
                          <a:solidFill>
                            <a:srgbClr val="000000"/>
                          </a:solidFill>
                          <a:latin typeface="Calibri"/>
                        </a:rPr>
                        <a:t>Educational posters</a:t>
                      </a: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r>
                        <a:rPr lang="en-US" sz="600" b="0" i="0" u="none" strike="noStrike">
                          <a:solidFill>
                            <a:srgbClr val="000000"/>
                          </a:solidFill>
                          <a:latin typeface="Calibri"/>
                        </a:rPr>
                        <a:t>Yes</a:t>
                      </a: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r>
                        <a:rPr lang="en-US" sz="600" b="0" i="0" u="none" strike="noStrike">
                          <a:solidFill>
                            <a:srgbClr val="000000"/>
                          </a:solidFill>
                          <a:latin typeface="Calibri"/>
                        </a:rPr>
                        <a:t>Yes</a:t>
                      </a:r>
                    </a:p>
                  </a:txBody>
                  <a:tcPr marL="0" marR="0" marT="0" marB="0" anchor="b">
                    <a:lnL>
                      <a:noFill/>
                    </a:lnL>
                    <a:lnR>
                      <a:noFill/>
                    </a:lnR>
                    <a:lnT>
                      <a:noFill/>
                    </a:lnT>
                    <a:lnB>
                      <a:noFill/>
                    </a:lnB>
                  </a:tcPr>
                </a:tc>
                <a:tc>
                  <a:txBody>
                    <a:bodyPr/>
                    <a:lstStyle/>
                    <a:p>
                      <a:pPr algn="l" fontAlgn="b"/>
                      <a:r>
                        <a:rPr lang="en-US" sz="600" b="0" i="0" u="none" strike="noStrike">
                          <a:solidFill>
                            <a:srgbClr val="000000"/>
                          </a:solidFill>
                          <a:latin typeface="Calibri"/>
                        </a:rPr>
                        <a:t>Yes</a:t>
                      </a:r>
                    </a:p>
                  </a:txBody>
                  <a:tcPr marL="0" marR="0" marT="0" marB="0" anchor="b">
                    <a:lnL>
                      <a:noFill/>
                    </a:lnL>
                    <a:lnR>
                      <a:noFill/>
                    </a:lnR>
                    <a:lnT>
                      <a:noFill/>
                    </a:lnT>
                    <a:lnB>
                      <a:noFill/>
                    </a:lnB>
                  </a:tcPr>
                </a:tc>
                <a:tc>
                  <a:txBody>
                    <a:bodyPr/>
                    <a:lstStyle/>
                    <a:p>
                      <a:pPr algn="l" fontAlgn="b"/>
                      <a:r>
                        <a:rPr lang="en-US" sz="600" b="0" i="0" u="none" strike="noStrike">
                          <a:solidFill>
                            <a:srgbClr val="000000"/>
                          </a:solidFill>
                          <a:latin typeface="Calibri"/>
                        </a:rPr>
                        <a:t>Yes</a:t>
                      </a: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r>
                        <a:rPr lang="en-US" sz="600" b="0" i="0" u="none" strike="noStrike">
                          <a:solidFill>
                            <a:srgbClr val="000000"/>
                          </a:solidFill>
                          <a:latin typeface="Calibri"/>
                        </a:rPr>
                        <a:t>Yes</a:t>
                      </a: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r>
                        <a:rPr lang="en-US" sz="600" b="0" i="0" u="none" strike="noStrike">
                          <a:solidFill>
                            <a:srgbClr val="000000"/>
                          </a:solidFill>
                          <a:latin typeface="Calibri"/>
                        </a:rPr>
                        <a:t>Yes</a:t>
                      </a:r>
                    </a:p>
                  </a:txBody>
                  <a:tcPr marL="0" marR="0" marT="0" marB="0" anchor="b">
                    <a:lnL>
                      <a:noFill/>
                    </a:lnL>
                    <a:lnR>
                      <a:noFill/>
                    </a:lnR>
                    <a:lnT>
                      <a:noFill/>
                    </a:lnT>
                    <a:lnB>
                      <a:noFill/>
                    </a:lnB>
                  </a:tcPr>
                </a:tc>
              </a:tr>
              <a:tr h="111094">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r>
                        <a:rPr lang="en-US" sz="600" b="0" i="0" u="none" strike="noStrike">
                          <a:solidFill>
                            <a:srgbClr val="000000"/>
                          </a:solidFill>
                          <a:latin typeface="Calibri"/>
                        </a:rPr>
                        <a:t>Educational toolkits</a:t>
                      </a: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r>
                        <a:rPr lang="en-US" sz="600" b="0" i="0" u="none" strike="noStrike">
                          <a:solidFill>
                            <a:srgbClr val="000000"/>
                          </a:solidFill>
                          <a:latin typeface="Calibri"/>
                        </a:rPr>
                        <a:t>Yes</a:t>
                      </a: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r>
                        <a:rPr lang="en-US" sz="600" b="0" i="0" u="none" strike="noStrike">
                          <a:solidFill>
                            <a:srgbClr val="000000"/>
                          </a:solidFill>
                          <a:latin typeface="Calibri"/>
                        </a:rPr>
                        <a:t>Yes</a:t>
                      </a: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r>
                        <a:rPr lang="en-US" sz="600" b="0" i="0" u="none" strike="noStrike">
                          <a:solidFill>
                            <a:srgbClr val="000000"/>
                          </a:solidFill>
                          <a:latin typeface="Calibri"/>
                        </a:rPr>
                        <a:t>Yes</a:t>
                      </a: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r>
                        <a:rPr lang="en-US" sz="600" b="0" i="0" u="none" strike="noStrike">
                          <a:solidFill>
                            <a:srgbClr val="000000"/>
                          </a:solidFill>
                          <a:latin typeface="Calibri"/>
                        </a:rPr>
                        <a:t>Yes</a:t>
                      </a:r>
                    </a:p>
                  </a:txBody>
                  <a:tcPr marL="0" marR="0" marT="0" marB="0" anchor="b">
                    <a:lnL>
                      <a:noFill/>
                    </a:lnL>
                    <a:lnR>
                      <a:noFill/>
                    </a:lnR>
                    <a:lnT>
                      <a:noFill/>
                    </a:lnT>
                    <a:lnB>
                      <a:noFill/>
                    </a:lnB>
                  </a:tcPr>
                </a:tc>
              </a:tr>
              <a:tr h="111094">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r>
                        <a:rPr lang="en-US" sz="600" b="0" i="0" u="none" strike="noStrike">
                          <a:solidFill>
                            <a:srgbClr val="000000"/>
                          </a:solidFill>
                          <a:latin typeface="Calibri"/>
                        </a:rPr>
                        <a:t>Hotel/motel room tent cards, hazard cards</a:t>
                      </a: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r>
                        <a:rPr lang="en-US" sz="600" b="0" i="0" u="none" strike="noStrike">
                          <a:solidFill>
                            <a:srgbClr val="000000"/>
                          </a:solidFill>
                          <a:latin typeface="Calibri"/>
                        </a:rPr>
                        <a:t>Yes</a:t>
                      </a:r>
                    </a:p>
                  </a:txBody>
                  <a:tcPr marL="0" marR="0" marT="0" marB="0" anchor="b">
                    <a:lnL>
                      <a:noFill/>
                    </a:lnL>
                    <a:lnR>
                      <a:noFill/>
                    </a:lnR>
                    <a:lnT>
                      <a:noFill/>
                    </a:lnT>
                    <a:lnB>
                      <a:noFill/>
                    </a:lnB>
                  </a:tcPr>
                </a:tc>
                <a:tc>
                  <a:txBody>
                    <a:bodyPr/>
                    <a:lstStyle/>
                    <a:p>
                      <a:pPr algn="l" fontAlgn="b"/>
                      <a:r>
                        <a:rPr lang="en-US" sz="600" b="0" i="0" u="none" strike="noStrike">
                          <a:solidFill>
                            <a:srgbClr val="000000"/>
                          </a:solidFill>
                          <a:latin typeface="Calibri"/>
                        </a:rPr>
                        <a:t>Yes</a:t>
                      </a:r>
                    </a:p>
                  </a:txBody>
                  <a:tcPr marL="0" marR="0" marT="0" marB="0" anchor="b">
                    <a:lnL>
                      <a:noFill/>
                    </a:lnL>
                    <a:lnR>
                      <a:noFill/>
                    </a:lnR>
                    <a:lnT>
                      <a:noFill/>
                    </a:lnT>
                    <a:lnB>
                      <a:noFill/>
                    </a:lnB>
                  </a:tcPr>
                </a:tc>
                <a:tc>
                  <a:txBody>
                    <a:bodyPr/>
                    <a:lstStyle/>
                    <a:p>
                      <a:pPr algn="l" fontAlgn="b"/>
                      <a:r>
                        <a:rPr lang="en-US" sz="600" b="0" i="0" u="none" strike="noStrike">
                          <a:solidFill>
                            <a:srgbClr val="000000"/>
                          </a:solidFill>
                          <a:latin typeface="Calibri"/>
                        </a:rPr>
                        <a:t>Yes</a:t>
                      </a: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r>
                        <a:rPr lang="en-US" sz="600" b="0" i="0" u="none" strike="noStrike">
                          <a:solidFill>
                            <a:srgbClr val="000000"/>
                          </a:solidFill>
                          <a:latin typeface="Calibri"/>
                        </a:rPr>
                        <a:t>Yes</a:t>
                      </a:r>
                    </a:p>
                  </a:txBody>
                  <a:tcPr marL="0" marR="0" marT="0" marB="0" anchor="b">
                    <a:lnL>
                      <a:noFill/>
                    </a:lnL>
                    <a:lnR>
                      <a:noFill/>
                    </a:lnR>
                    <a:lnT>
                      <a:noFill/>
                    </a:lnT>
                    <a:lnB>
                      <a:noFill/>
                    </a:lnB>
                  </a:tcPr>
                </a:tc>
                <a:tc>
                  <a:txBody>
                    <a:bodyPr/>
                    <a:lstStyle/>
                    <a:p>
                      <a:pPr algn="l" fontAlgn="b"/>
                      <a:r>
                        <a:rPr lang="en-US" sz="600" b="0" i="0" u="none" strike="noStrike">
                          <a:solidFill>
                            <a:srgbClr val="000000"/>
                          </a:solidFill>
                          <a:latin typeface="Calibri"/>
                        </a:rPr>
                        <a:t>Yes</a:t>
                      </a: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r>
                        <a:rPr lang="en-US" sz="600" b="0" i="0" u="none" strike="noStrike">
                          <a:solidFill>
                            <a:srgbClr val="000000"/>
                          </a:solidFill>
                          <a:latin typeface="Calibri"/>
                        </a:rPr>
                        <a:t>Yes</a:t>
                      </a: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r>
                        <a:rPr lang="en-US" sz="600" b="0" i="0" u="none" strike="noStrike">
                          <a:solidFill>
                            <a:srgbClr val="000000"/>
                          </a:solidFill>
                          <a:latin typeface="Calibri"/>
                        </a:rPr>
                        <a:t>Yes?</a:t>
                      </a:r>
                    </a:p>
                  </a:txBody>
                  <a:tcPr marL="0" marR="0" marT="0" marB="0" anchor="b">
                    <a:lnL>
                      <a:noFill/>
                    </a:lnL>
                    <a:lnR>
                      <a:noFill/>
                    </a:lnR>
                    <a:lnT>
                      <a:noFill/>
                    </a:lnT>
                    <a:lnB>
                      <a:noFill/>
                    </a:lnB>
                  </a:tcPr>
                </a:tc>
              </a:tr>
              <a:tr h="111094">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r>
                        <a:rPr lang="en-US" sz="600" b="0" i="0" u="none" strike="noStrike">
                          <a:solidFill>
                            <a:srgbClr val="000000"/>
                          </a:solidFill>
                          <a:latin typeface="Calibri"/>
                        </a:rPr>
                        <a:t>Hotel/motel disaster response guidebook</a:t>
                      </a: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r>
                        <a:rPr lang="en-US" sz="600" b="0" i="0" u="none" strike="noStrike">
                          <a:solidFill>
                            <a:srgbClr val="000000"/>
                          </a:solidFill>
                          <a:latin typeface="Calibri"/>
                        </a:rPr>
                        <a:t>Yes</a:t>
                      </a:r>
                    </a:p>
                  </a:txBody>
                  <a:tcPr marL="0" marR="0" marT="0" marB="0" anchor="b">
                    <a:lnL>
                      <a:noFill/>
                    </a:lnL>
                    <a:lnR>
                      <a:noFill/>
                    </a:lnR>
                    <a:lnT>
                      <a:noFill/>
                    </a:lnT>
                    <a:lnB>
                      <a:noFill/>
                    </a:lnB>
                  </a:tcPr>
                </a:tc>
                <a:tc>
                  <a:txBody>
                    <a:bodyPr/>
                    <a:lstStyle/>
                    <a:p>
                      <a:pPr algn="l" fontAlgn="b"/>
                      <a:r>
                        <a:rPr lang="en-US" sz="600" b="0" i="0" u="none" strike="noStrike">
                          <a:solidFill>
                            <a:srgbClr val="000000"/>
                          </a:solidFill>
                          <a:latin typeface="Calibri"/>
                        </a:rPr>
                        <a:t>Yes</a:t>
                      </a: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r>
              <a:tr h="111094">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r>
                        <a:rPr lang="en-US" sz="600" b="0" i="0" u="none" strike="noStrike">
                          <a:solidFill>
                            <a:srgbClr val="000000"/>
                          </a:solidFill>
                          <a:latin typeface="Calibri"/>
                        </a:rPr>
                        <a:t>Legislative opinions</a:t>
                      </a: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r>
                        <a:rPr lang="en-US" sz="600" b="0" i="0" u="none" strike="noStrike">
                          <a:solidFill>
                            <a:srgbClr val="000000"/>
                          </a:solidFill>
                          <a:latin typeface="Calibri"/>
                        </a:rPr>
                        <a:t>Yes</a:t>
                      </a: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r>
              <a:tr h="111094">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r>
                        <a:rPr lang="en-US" sz="600" b="0" i="0" u="none" strike="noStrike">
                          <a:solidFill>
                            <a:srgbClr val="000000"/>
                          </a:solidFill>
                          <a:latin typeface="Calibri"/>
                        </a:rPr>
                        <a:t>Media coverage of tsunami-related activities</a:t>
                      </a: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r>
                        <a:rPr lang="en-US" sz="600" b="0" i="0" u="none" strike="noStrike">
                          <a:solidFill>
                            <a:srgbClr val="000000"/>
                          </a:solidFill>
                          <a:latin typeface="Calibri"/>
                        </a:rPr>
                        <a:t>Yes</a:t>
                      </a: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r>
                        <a:rPr lang="en-US" sz="600" b="0" i="0" u="none" strike="noStrike">
                          <a:solidFill>
                            <a:srgbClr val="000000"/>
                          </a:solidFill>
                          <a:latin typeface="Calibri"/>
                        </a:rPr>
                        <a:t>Yes</a:t>
                      </a:r>
                    </a:p>
                  </a:txBody>
                  <a:tcPr marL="0" marR="0" marT="0" marB="0" anchor="b">
                    <a:lnL>
                      <a:noFill/>
                    </a:lnL>
                    <a:lnR>
                      <a:noFill/>
                    </a:lnR>
                    <a:lnT>
                      <a:noFill/>
                    </a:lnT>
                    <a:lnB>
                      <a:noFill/>
                    </a:lnB>
                  </a:tcPr>
                </a:tc>
                <a:tc>
                  <a:txBody>
                    <a:bodyPr/>
                    <a:lstStyle/>
                    <a:p>
                      <a:pPr algn="l" fontAlgn="b"/>
                      <a:r>
                        <a:rPr lang="en-US" sz="600" b="0" i="0" u="none" strike="noStrike">
                          <a:solidFill>
                            <a:srgbClr val="000000"/>
                          </a:solidFill>
                          <a:latin typeface="Calibri"/>
                        </a:rPr>
                        <a:t>Yes</a:t>
                      </a: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r>
                        <a:rPr lang="en-US" sz="600" b="0" i="0" u="none" strike="noStrike">
                          <a:solidFill>
                            <a:srgbClr val="000000"/>
                          </a:solidFill>
                          <a:latin typeface="Calibri"/>
                        </a:rPr>
                        <a:t>Yes</a:t>
                      </a:r>
                    </a:p>
                  </a:txBody>
                  <a:tcPr marL="0" marR="0" marT="0" marB="0" anchor="b">
                    <a:lnL>
                      <a:noFill/>
                    </a:lnL>
                    <a:lnR>
                      <a:noFill/>
                    </a:lnR>
                    <a:lnT>
                      <a:noFill/>
                    </a:lnT>
                    <a:lnB>
                      <a:noFill/>
                    </a:lnB>
                  </a:tcPr>
                </a:tc>
              </a:tr>
              <a:tr h="111094">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r>
                        <a:rPr lang="en-US" sz="600" b="0" i="0" u="none" strike="noStrike">
                          <a:solidFill>
                            <a:srgbClr val="000000"/>
                          </a:solidFill>
                          <a:latin typeface="Calibri"/>
                        </a:rPr>
                        <a:t>Media relations guidelines (talking points, etc)</a:t>
                      </a: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r>
                        <a:rPr lang="en-US" sz="600" b="0" i="0" u="none" strike="noStrike">
                          <a:solidFill>
                            <a:srgbClr val="000000"/>
                          </a:solidFill>
                          <a:latin typeface="Calibri"/>
                        </a:rPr>
                        <a:t>Yes</a:t>
                      </a: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r>
                        <a:rPr lang="en-US" sz="600" b="0" i="0" u="none" strike="noStrike">
                          <a:solidFill>
                            <a:srgbClr val="000000"/>
                          </a:solidFill>
                          <a:latin typeface="Calibri"/>
                        </a:rPr>
                        <a:t>Yes</a:t>
                      </a: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r>
                        <a:rPr lang="en-US" sz="600" b="0" i="0" u="none" strike="noStrike">
                          <a:solidFill>
                            <a:srgbClr val="000000"/>
                          </a:solidFill>
                          <a:latin typeface="Calibri"/>
                        </a:rPr>
                        <a:t>Yes</a:t>
                      </a:r>
                    </a:p>
                  </a:txBody>
                  <a:tcPr marL="0" marR="0" marT="0" marB="0" anchor="b">
                    <a:lnL>
                      <a:noFill/>
                    </a:lnL>
                    <a:lnR>
                      <a:noFill/>
                    </a:lnR>
                    <a:lnT>
                      <a:noFill/>
                    </a:lnT>
                    <a:lnB>
                      <a:noFill/>
                    </a:lnB>
                  </a:tcPr>
                </a:tc>
                <a:tc>
                  <a:txBody>
                    <a:bodyPr/>
                    <a:lstStyle/>
                    <a:p>
                      <a:pPr algn="l" fontAlgn="b"/>
                      <a:r>
                        <a:rPr lang="en-US" sz="600" b="0" i="0" u="none" strike="noStrike">
                          <a:solidFill>
                            <a:srgbClr val="000000"/>
                          </a:solidFill>
                          <a:latin typeface="Calibri"/>
                        </a:rPr>
                        <a:t>Yes</a:t>
                      </a: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r>
                        <a:rPr lang="en-US" sz="600" b="0" i="0" u="none" strike="noStrike">
                          <a:solidFill>
                            <a:srgbClr val="000000"/>
                          </a:solidFill>
                          <a:latin typeface="Calibri"/>
                        </a:rPr>
                        <a:t>Yes</a:t>
                      </a:r>
                    </a:p>
                  </a:txBody>
                  <a:tcPr marL="0" marR="0" marT="0" marB="0" anchor="b">
                    <a:lnL>
                      <a:noFill/>
                    </a:lnL>
                    <a:lnR>
                      <a:noFill/>
                    </a:lnR>
                    <a:lnT>
                      <a:noFill/>
                    </a:lnT>
                    <a:lnB>
                      <a:noFill/>
                    </a:lnB>
                  </a:tcPr>
                </a:tc>
              </a:tr>
              <a:tr h="111094">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r>
                        <a:rPr lang="en-US" sz="600" b="0" i="0" u="none" strike="noStrike">
                          <a:solidFill>
                            <a:srgbClr val="000000"/>
                          </a:solidFill>
                          <a:latin typeface="Calibri"/>
                        </a:rPr>
                        <a:t>Media toolkits</a:t>
                      </a: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r>
                        <a:rPr lang="en-US" sz="600" b="0" i="0" u="none" strike="noStrike">
                          <a:solidFill>
                            <a:srgbClr val="000000"/>
                          </a:solidFill>
                          <a:latin typeface="Calibri"/>
                        </a:rPr>
                        <a:t>Yes</a:t>
                      </a: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r>
                        <a:rPr lang="en-US" sz="600" b="0" i="0" u="none" strike="noStrike">
                          <a:solidFill>
                            <a:srgbClr val="000000"/>
                          </a:solidFill>
                          <a:latin typeface="Calibri"/>
                        </a:rPr>
                        <a:t>Yes</a:t>
                      </a: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r>
              <a:tr h="111094">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r>
                        <a:rPr lang="en-US" sz="600" b="0" i="0" u="none" strike="noStrike">
                          <a:solidFill>
                            <a:srgbClr val="000000"/>
                          </a:solidFill>
                          <a:latin typeface="Calibri"/>
                        </a:rPr>
                        <a:t>Presentations (Posters)</a:t>
                      </a: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r>
                        <a:rPr lang="en-US" sz="600" b="0" i="0" u="none" strike="noStrike">
                          <a:solidFill>
                            <a:srgbClr val="000000"/>
                          </a:solidFill>
                          <a:latin typeface="Calibri"/>
                        </a:rPr>
                        <a:t>Yes</a:t>
                      </a: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r>
                        <a:rPr lang="en-US" sz="600" b="0" i="0" u="none" strike="noStrike">
                          <a:solidFill>
                            <a:srgbClr val="000000"/>
                          </a:solidFill>
                          <a:latin typeface="Calibri"/>
                        </a:rPr>
                        <a:t>Yes</a:t>
                      </a:r>
                    </a:p>
                  </a:txBody>
                  <a:tcPr marL="0" marR="0" marT="0" marB="0" anchor="b">
                    <a:lnL>
                      <a:noFill/>
                    </a:lnL>
                    <a:lnR>
                      <a:noFill/>
                    </a:lnR>
                    <a:lnT>
                      <a:noFill/>
                    </a:lnT>
                    <a:lnB>
                      <a:noFill/>
                    </a:lnB>
                  </a:tcPr>
                </a:tc>
                <a:tc>
                  <a:txBody>
                    <a:bodyPr/>
                    <a:lstStyle/>
                    <a:p>
                      <a:pPr algn="l" fontAlgn="b"/>
                      <a:r>
                        <a:rPr lang="en-US" sz="600" b="0" i="0" u="none" strike="noStrike">
                          <a:solidFill>
                            <a:srgbClr val="000000"/>
                          </a:solidFill>
                          <a:latin typeface="Calibri"/>
                        </a:rPr>
                        <a:t>Yes</a:t>
                      </a: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r>
                        <a:rPr lang="en-US" sz="600" b="0" i="0" u="none" strike="noStrike">
                          <a:solidFill>
                            <a:srgbClr val="000000"/>
                          </a:solidFill>
                          <a:latin typeface="Calibri"/>
                        </a:rPr>
                        <a:t>Yes</a:t>
                      </a: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r>
                        <a:rPr lang="en-US" sz="600" b="0" i="0" u="none" strike="noStrike">
                          <a:solidFill>
                            <a:srgbClr val="000000"/>
                          </a:solidFill>
                          <a:latin typeface="Calibri"/>
                        </a:rPr>
                        <a:t>Yes</a:t>
                      </a: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r>
                        <a:rPr lang="en-US" sz="600" b="0" i="0" u="none" strike="noStrike">
                          <a:solidFill>
                            <a:srgbClr val="000000"/>
                          </a:solidFill>
                          <a:latin typeface="Calibri"/>
                        </a:rPr>
                        <a:t>Yes</a:t>
                      </a:r>
                    </a:p>
                  </a:txBody>
                  <a:tcPr marL="0" marR="0" marT="0" marB="0" anchor="b">
                    <a:lnL>
                      <a:noFill/>
                    </a:lnL>
                    <a:lnR>
                      <a:noFill/>
                    </a:lnR>
                    <a:lnT>
                      <a:noFill/>
                    </a:lnT>
                    <a:lnB>
                      <a:noFill/>
                    </a:lnB>
                  </a:tcPr>
                </a:tc>
              </a:tr>
              <a:tr h="111094">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r>
                        <a:rPr lang="en-US" sz="600" b="0" i="0" u="none" strike="noStrike">
                          <a:solidFill>
                            <a:srgbClr val="000000"/>
                          </a:solidFill>
                          <a:latin typeface="Calibri"/>
                        </a:rPr>
                        <a:t>Presentations (PowerPoint)</a:t>
                      </a: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r>
                        <a:rPr lang="en-US" sz="600" b="0" i="0" u="none" strike="noStrike">
                          <a:solidFill>
                            <a:srgbClr val="000000"/>
                          </a:solidFill>
                          <a:latin typeface="Calibri"/>
                        </a:rPr>
                        <a:t>Yes</a:t>
                      </a: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r>
                        <a:rPr lang="en-US" sz="600" b="0" i="0" u="none" strike="noStrike">
                          <a:solidFill>
                            <a:srgbClr val="000000"/>
                          </a:solidFill>
                          <a:latin typeface="Calibri"/>
                        </a:rPr>
                        <a:t>Yes</a:t>
                      </a:r>
                    </a:p>
                  </a:txBody>
                  <a:tcPr marL="0" marR="0" marT="0" marB="0" anchor="b">
                    <a:lnL>
                      <a:noFill/>
                    </a:lnL>
                    <a:lnR>
                      <a:noFill/>
                    </a:lnR>
                    <a:lnT>
                      <a:noFill/>
                    </a:lnT>
                    <a:lnB>
                      <a:noFill/>
                    </a:lnB>
                  </a:tcPr>
                </a:tc>
                <a:tc>
                  <a:txBody>
                    <a:bodyPr/>
                    <a:lstStyle/>
                    <a:p>
                      <a:pPr algn="l" fontAlgn="b"/>
                      <a:r>
                        <a:rPr lang="en-US" sz="600" b="0" i="0" u="none" strike="noStrike">
                          <a:solidFill>
                            <a:srgbClr val="000000"/>
                          </a:solidFill>
                          <a:latin typeface="Calibri"/>
                        </a:rPr>
                        <a:t>Yes</a:t>
                      </a:r>
                    </a:p>
                  </a:txBody>
                  <a:tcPr marL="0" marR="0" marT="0" marB="0" anchor="b">
                    <a:lnL>
                      <a:noFill/>
                    </a:lnL>
                    <a:lnR>
                      <a:noFill/>
                    </a:lnR>
                    <a:lnT>
                      <a:noFill/>
                    </a:lnT>
                    <a:lnB>
                      <a:noFill/>
                    </a:lnB>
                  </a:tcPr>
                </a:tc>
                <a:tc>
                  <a:txBody>
                    <a:bodyPr/>
                    <a:lstStyle/>
                    <a:p>
                      <a:pPr algn="l" fontAlgn="b"/>
                      <a:r>
                        <a:rPr lang="en-US" sz="600" b="0" i="0" u="none" strike="noStrike">
                          <a:solidFill>
                            <a:srgbClr val="000000"/>
                          </a:solidFill>
                          <a:latin typeface="Calibri"/>
                        </a:rPr>
                        <a:t>Yes</a:t>
                      </a: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r>
                        <a:rPr lang="en-US" sz="600" b="0" i="0" u="none" strike="noStrike">
                          <a:solidFill>
                            <a:srgbClr val="000000"/>
                          </a:solidFill>
                          <a:latin typeface="Calibri"/>
                        </a:rPr>
                        <a:t>Yes</a:t>
                      </a: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r>
                        <a:rPr lang="en-US" sz="600" b="0" i="0" u="none" strike="noStrike">
                          <a:solidFill>
                            <a:srgbClr val="000000"/>
                          </a:solidFill>
                          <a:latin typeface="Calibri"/>
                        </a:rPr>
                        <a:t>Yes</a:t>
                      </a:r>
                    </a:p>
                  </a:txBody>
                  <a:tcPr marL="0" marR="0" marT="0" marB="0" anchor="b">
                    <a:lnL>
                      <a:noFill/>
                    </a:lnL>
                    <a:lnR>
                      <a:noFill/>
                    </a:lnR>
                    <a:lnT>
                      <a:noFill/>
                    </a:lnT>
                    <a:lnB>
                      <a:noFill/>
                    </a:lnB>
                  </a:tcPr>
                </a:tc>
                <a:tc>
                  <a:txBody>
                    <a:bodyPr/>
                    <a:lstStyle/>
                    <a:p>
                      <a:pPr algn="l" fontAlgn="b"/>
                      <a:r>
                        <a:rPr lang="en-US" sz="600" b="0" i="0" u="none" strike="noStrike">
                          <a:solidFill>
                            <a:srgbClr val="000000"/>
                          </a:solidFill>
                          <a:latin typeface="Calibri"/>
                        </a:rPr>
                        <a:t>Yes</a:t>
                      </a:r>
                    </a:p>
                  </a:txBody>
                  <a:tcPr marL="0" marR="0" marT="0" marB="0" anchor="b">
                    <a:lnL>
                      <a:noFill/>
                    </a:lnL>
                    <a:lnR>
                      <a:noFill/>
                    </a:lnR>
                    <a:lnT>
                      <a:noFill/>
                    </a:lnT>
                    <a:lnB>
                      <a:noFill/>
                    </a:lnB>
                  </a:tcPr>
                </a:tc>
                <a:tc>
                  <a:txBody>
                    <a:bodyPr/>
                    <a:lstStyle/>
                    <a:p>
                      <a:pPr algn="l" fontAlgn="b"/>
                      <a:r>
                        <a:rPr lang="en-US" sz="600" b="0" i="0" u="none" strike="noStrike">
                          <a:solidFill>
                            <a:srgbClr val="000000"/>
                          </a:solidFill>
                          <a:latin typeface="Calibri"/>
                        </a:rPr>
                        <a:t>Yes</a:t>
                      </a:r>
                    </a:p>
                  </a:txBody>
                  <a:tcPr marL="0" marR="0" marT="0" marB="0" anchor="b">
                    <a:lnL>
                      <a:noFill/>
                    </a:lnL>
                    <a:lnR>
                      <a:noFill/>
                    </a:lnR>
                    <a:lnT>
                      <a:noFill/>
                    </a:lnT>
                    <a:lnB>
                      <a:noFill/>
                    </a:lnB>
                  </a:tcPr>
                </a:tc>
                <a:tc>
                  <a:txBody>
                    <a:bodyPr/>
                    <a:lstStyle/>
                    <a:p>
                      <a:pPr algn="l" fontAlgn="b"/>
                      <a:r>
                        <a:rPr lang="en-US" sz="600" b="0" i="0" u="none" strike="noStrike">
                          <a:solidFill>
                            <a:srgbClr val="000000"/>
                          </a:solidFill>
                          <a:latin typeface="Calibri"/>
                        </a:rPr>
                        <a:t>Yes</a:t>
                      </a:r>
                    </a:p>
                  </a:txBody>
                  <a:tcPr marL="0" marR="0" marT="0" marB="0" anchor="b">
                    <a:lnL>
                      <a:noFill/>
                    </a:lnL>
                    <a:lnR>
                      <a:noFill/>
                    </a:lnR>
                    <a:lnT>
                      <a:noFill/>
                    </a:lnT>
                    <a:lnB>
                      <a:noFill/>
                    </a:lnB>
                  </a:tcPr>
                </a:tc>
                <a:tc>
                  <a:txBody>
                    <a:bodyPr/>
                    <a:lstStyle/>
                    <a:p>
                      <a:pPr algn="l" fontAlgn="b"/>
                      <a:r>
                        <a:rPr lang="en-US" sz="600" b="0" i="0" u="none" strike="noStrike">
                          <a:solidFill>
                            <a:srgbClr val="000000"/>
                          </a:solidFill>
                          <a:latin typeface="Calibri"/>
                        </a:rPr>
                        <a:t>Yes</a:t>
                      </a:r>
                    </a:p>
                  </a:txBody>
                  <a:tcPr marL="0" marR="0" marT="0" marB="0" anchor="b">
                    <a:lnL>
                      <a:noFill/>
                    </a:lnL>
                    <a:lnR>
                      <a:noFill/>
                    </a:lnR>
                    <a:lnT>
                      <a:noFill/>
                    </a:lnT>
                    <a:lnB>
                      <a:noFill/>
                    </a:lnB>
                  </a:tcPr>
                </a:tc>
              </a:tr>
              <a:tr h="111094">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r>
                        <a:rPr lang="en-US" sz="600" b="0" i="0" u="none" strike="noStrike">
                          <a:solidFill>
                            <a:srgbClr val="000000"/>
                          </a:solidFill>
                          <a:latin typeface="Calibri"/>
                        </a:rPr>
                        <a:t>Press releases</a:t>
                      </a: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r>
                        <a:rPr lang="en-US" sz="600" b="0" i="0" u="none" strike="noStrike">
                          <a:solidFill>
                            <a:srgbClr val="000000"/>
                          </a:solidFill>
                          <a:latin typeface="Calibri"/>
                        </a:rPr>
                        <a:t>Yes</a:t>
                      </a: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r>
                        <a:rPr lang="en-US" sz="600" b="0" i="0" u="none" strike="noStrike">
                          <a:solidFill>
                            <a:srgbClr val="000000"/>
                          </a:solidFill>
                          <a:latin typeface="Calibri"/>
                        </a:rPr>
                        <a:t>Yes</a:t>
                      </a:r>
                    </a:p>
                  </a:txBody>
                  <a:tcPr marL="0" marR="0" marT="0" marB="0" anchor="b">
                    <a:lnL>
                      <a:noFill/>
                    </a:lnL>
                    <a:lnR>
                      <a:noFill/>
                    </a:lnR>
                    <a:lnT>
                      <a:noFill/>
                    </a:lnT>
                    <a:lnB>
                      <a:noFill/>
                    </a:lnB>
                  </a:tcPr>
                </a:tc>
                <a:tc>
                  <a:txBody>
                    <a:bodyPr/>
                    <a:lstStyle/>
                    <a:p>
                      <a:pPr algn="l" fontAlgn="b"/>
                      <a:r>
                        <a:rPr lang="en-US" sz="600" b="0" i="0" u="none" strike="noStrike">
                          <a:solidFill>
                            <a:srgbClr val="000000"/>
                          </a:solidFill>
                          <a:latin typeface="Calibri"/>
                        </a:rPr>
                        <a:t>Yes</a:t>
                      </a: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r>
                        <a:rPr lang="en-US" sz="600" b="0" i="0" u="none" strike="noStrike">
                          <a:solidFill>
                            <a:srgbClr val="000000"/>
                          </a:solidFill>
                          <a:latin typeface="Calibri"/>
                        </a:rPr>
                        <a:t>Yes</a:t>
                      </a: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r>
                        <a:rPr lang="en-US" sz="600" b="0" i="0" u="none" strike="noStrike">
                          <a:solidFill>
                            <a:srgbClr val="000000"/>
                          </a:solidFill>
                          <a:latin typeface="Calibri"/>
                        </a:rPr>
                        <a:t>Yes</a:t>
                      </a:r>
                    </a:p>
                  </a:txBody>
                  <a:tcPr marL="0" marR="0" marT="0" marB="0" anchor="b">
                    <a:lnL>
                      <a:noFill/>
                    </a:lnL>
                    <a:lnR>
                      <a:noFill/>
                    </a:lnR>
                    <a:lnT>
                      <a:noFill/>
                    </a:lnT>
                    <a:lnB>
                      <a:noFill/>
                    </a:lnB>
                  </a:tcPr>
                </a:tc>
                <a:tc>
                  <a:txBody>
                    <a:bodyPr/>
                    <a:lstStyle/>
                    <a:p>
                      <a:pPr algn="l" fontAlgn="b"/>
                      <a:r>
                        <a:rPr lang="en-US" sz="600" b="0" i="0" u="none" strike="noStrike">
                          <a:solidFill>
                            <a:srgbClr val="000000"/>
                          </a:solidFill>
                          <a:latin typeface="Calibri"/>
                        </a:rPr>
                        <a:t>Yes</a:t>
                      </a:r>
                    </a:p>
                  </a:txBody>
                  <a:tcPr marL="0" marR="0" marT="0" marB="0" anchor="b">
                    <a:lnL>
                      <a:noFill/>
                    </a:lnL>
                    <a:lnR>
                      <a:noFill/>
                    </a:lnR>
                    <a:lnT>
                      <a:noFill/>
                    </a:lnT>
                    <a:lnB>
                      <a:noFill/>
                    </a:lnB>
                  </a:tcPr>
                </a:tc>
                <a:tc>
                  <a:txBody>
                    <a:bodyPr/>
                    <a:lstStyle/>
                    <a:p>
                      <a:pPr algn="l" fontAlgn="b"/>
                      <a:r>
                        <a:rPr lang="en-US" sz="600" b="0" i="0" u="none" strike="noStrike">
                          <a:solidFill>
                            <a:srgbClr val="000000"/>
                          </a:solidFill>
                          <a:latin typeface="Calibri"/>
                        </a:rPr>
                        <a:t>Yes</a:t>
                      </a:r>
                    </a:p>
                  </a:txBody>
                  <a:tcPr marL="0" marR="0" marT="0" marB="0" anchor="b">
                    <a:lnL>
                      <a:noFill/>
                    </a:lnL>
                    <a:lnR>
                      <a:noFill/>
                    </a:lnR>
                    <a:lnT>
                      <a:noFill/>
                    </a:lnT>
                    <a:lnB>
                      <a:noFill/>
                    </a:lnB>
                  </a:tcPr>
                </a:tc>
                <a:tc>
                  <a:txBody>
                    <a:bodyPr/>
                    <a:lstStyle/>
                    <a:p>
                      <a:pPr algn="l" fontAlgn="b"/>
                      <a:r>
                        <a:rPr lang="en-US" sz="600" b="0" i="0" u="none" strike="noStrike">
                          <a:solidFill>
                            <a:srgbClr val="000000"/>
                          </a:solidFill>
                          <a:latin typeface="Calibri"/>
                        </a:rPr>
                        <a:t>Yes</a:t>
                      </a:r>
                    </a:p>
                  </a:txBody>
                  <a:tcPr marL="0" marR="0" marT="0" marB="0" anchor="b">
                    <a:lnL>
                      <a:noFill/>
                    </a:lnL>
                    <a:lnR>
                      <a:noFill/>
                    </a:lnR>
                    <a:lnT>
                      <a:noFill/>
                    </a:lnT>
                    <a:lnB>
                      <a:noFill/>
                    </a:lnB>
                  </a:tcPr>
                </a:tc>
                <a:tc>
                  <a:txBody>
                    <a:bodyPr/>
                    <a:lstStyle/>
                    <a:p>
                      <a:pPr algn="l" fontAlgn="b"/>
                      <a:r>
                        <a:rPr lang="en-US" sz="600" b="0" i="0" u="none" strike="noStrike">
                          <a:solidFill>
                            <a:srgbClr val="000000"/>
                          </a:solidFill>
                          <a:latin typeface="Calibri"/>
                        </a:rPr>
                        <a:t>Yes</a:t>
                      </a:r>
                    </a:p>
                  </a:txBody>
                  <a:tcPr marL="0" marR="0" marT="0" marB="0" anchor="b">
                    <a:lnL>
                      <a:noFill/>
                    </a:lnL>
                    <a:lnR>
                      <a:noFill/>
                    </a:lnR>
                    <a:lnT>
                      <a:noFill/>
                    </a:lnT>
                    <a:lnB>
                      <a:noFill/>
                    </a:lnB>
                  </a:tcPr>
                </a:tc>
              </a:tr>
              <a:tr h="111094">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r>
                        <a:rPr lang="en-US" sz="600" b="0" i="0" u="none" strike="noStrike">
                          <a:solidFill>
                            <a:srgbClr val="000000"/>
                          </a:solidFill>
                          <a:latin typeface="Calibri"/>
                        </a:rPr>
                        <a:t>Public outreach materials (businesses, schools, gov. agencies, residents)</a:t>
                      </a: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r>
                        <a:rPr lang="en-US" sz="600" b="0" i="0" u="none" strike="noStrike">
                          <a:solidFill>
                            <a:srgbClr val="000000"/>
                          </a:solidFill>
                          <a:latin typeface="Calibri"/>
                        </a:rPr>
                        <a:t>Yes</a:t>
                      </a:r>
                    </a:p>
                  </a:txBody>
                  <a:tcPr marL="0" marR="0" marT="0" marB="0" anchor="b">
                    <a:lnL>
                      <a:noFill/>
                    </a:lnL>
                    <a:lnR>
                      <a:noFill/>
                    </a:lnR>
                    <a:lnT>
                      <a:noFill/>
                    </a:lnT>
                    <a:lnB>
                      <a:noFill/>
                    </a:lnB>
                  </a:tcPr>
                </a:tc>
                <a:tc>
                  <a:txBody>
                    <a:bodyPr/>
                    <a:lstStyle/>
                    <a:p>
                      <a:pPr algn="l" fontAlgn="b"/>
                      <a:r>
                        <a:rPr lang="en-US" sz="600" b="0" i="0" u="none" strike="noStrike">
                          <a:solidFill>
                            <a:srgbClr val="000000"/>
                          </a:solidFill>
                          <a:latin typeface="Calibri"/>
                        </a:rPr>
                        <a:t>Yes</a:t>
                      </a:r>
                    </a:p>
                  </a:txBody>
                  <a:tcPr marL="0" marR="0" marT="0" marB="0" anchor="b">
                    <a:lnL>
                      <a:noFill/>
                    </a:lnL>
                    <a:lnR>
                      <a:noFill/>
                    </a:lnR>
                    <a:lnT>
                      <a:noFill/>
                    </a:lnT>
                    <a:lnB>
                      <a:noFill/>
                    </a:lnB>
                  </a:tcPr>
                </a:tc>
                <a:tc>
                  <a:txBody>
                    <a:bodyPr/>
                    <a:lstStyle/>
                    <a:p>
                      <a:pPr algn="l" fontAlgn="b"/>
                      <a:r>
                        <a:rPr lang="en-US" sz="600" b="0" i="0" u="none" strike="noStrike">
                          <a:solidFill>
                            <a:srgbClr val="000000"/>
                          </a:solidFill>
                          <a:latin typeface="Calibri"/>
                        </a:rPr>
                        <a:t>Yes</a:t>
                      </a:r>
                    </a:p>
                  </a:txBody>
                  <a:tcPr marL="0" marR="0" marT="0" marB="0" anchor="b">
                    <a:lnL>
                      <a:noFill/>
                    </a:lnL>
                    <a:lnR>
                      <a:noFill/>
                    </a:lnR>
                    <a:lnT>
                      <a:noFill/>
                    </a:lnT>
                    <a:lnB>
                      <a:noFill/>
                    </a:lnB>
                  </a:tcPr>
                </a:tc>
                <a:tc>
                  <a:txBody>
                    <a:bodyPr/>
                    <a:lstStyle/>
                    <a:p>
                      <a:pPr algn="l" fontAlgn="b"/>
                      <a:r>
                        <a:rPr lang="en-US" sz="600" b="0" i="0" u="none" strike="noStrike">
                          <a:solidFill>
                            <a:srgbClr val="000000"/>
                          </a:solidFill>
                          <a:latin typeface="Calibri"/>
                        </a:rPr>
                        <a:t>Yes</a:t>
                      </a: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r>
                        <a:rPr lang="en-US" sz="600" b="0" i="0" u="none" strike="noStrike">
                          <a:solidFill>
                            <a:srgbClr val="000000"/>
                          </a:solidFill>
                          <a:latin typeface="Calibri"/>
                        </a:rPr>
                        <a:t>Yes</a:t>
                      </a:r>
                    </a:p>
                  </a:txBody>
                  <a:tcPr marL="0" marR="0" marT="0" marB="0" anchor="b">
                    <a:lnL>
                      <a:noFill/>
                    </a:lnL>
                    <a:lnR>
                      <a:noFill/>
                    </a:lnR>
                    <a:lnT>
                      <a:noFill/>
                    </a:lnT>
                    <a:lnB>
                      <a:noFill/>
                    </a:lnB>
                  </a:tcPr>
                </a:tc>
                <a:tc>
                  <a:txBody>
                    <a:bodyPr/>
                    <a:lstStyle/>
                    <a:p>
                      <a:pPr algn="l" fontAlgn="b"/>
                      <a:r>
                        <a:rPr lang="en-US" sz="600" b="0" i="0" u="none" strike="noStrike">
                          <a:solidFill>
                            <a:srgbClr val="000000"/>
                          </a:solidFill>
                          <a:latin typeface="Calibri"/>
                        </a:rPr>
                        <a:t>Yes</a:t>
                      </a: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r>
                        <a:rPr lang="en-US" sz="600" b="0" i="0" u="none" strike="noStrike">
                          <a:solidFill>
                            <a:srgbClr val="000000"/>
                          </a:solidFill>
                          <a:latin typeface="Calibri"/>
                        </a:rPr>
                        <a:t>Yes</a:t>
                      </a:r>
                    </a:p>
                  </a:txBody>
                  <a:tcPr marL="0" marR="0" marT="0" marB="0" anchor="b">
                    <a:lnL>
                      <a:noFill/>
                    </a:lnL>
                    <a:lnR>
                      <a:noFill/>
                    </a:lnR>
                    <a:lnT>
                      <a:noFill/>
                    </a:lnT>
                    <a:lnB>
                      <a:noFill/>
                    </a:lnB>
                  </a:tcPr>
                </a:tc>
                <a:tc>
                  <a:txBody>
                    <a:bodyPr/>
                    <a:lstStyle/>
                    <a:p>
                      <a:pPr algn="l" fontAlgn="b"/>
                      <a:r>
                        <a:rPr lang="en-US" sz="600" b="0" i="0" u="none" strike="noStrike">
                          <a:solidFill>
                            <a:srgbClr val="000000"/>
                          </a:solidFill>
                          <a:latin typeface="Calibri"/>
                        </a:rPr>
                        <a:t>Yes</a:t>
                      </a: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r>
                        <a:rPr lang="en-US" sz="600" b="0" i="0" u="none" strike="noStrike">
                          <a:solidFill>
                            <a:srgbClr val="000000"/>
                          </a:solidFill>
                          <a:latin typeface="Calibri"/>
                        </a:rPr>
                        <a:t>Yes</a:t>
                      </a:r>
                    </a:p>
                  </a:txBody>
                  <a:tcPr marL="0" marR="0" marT="0" marB="0" anchor="b">
                    <a:lnL>
                      <a:noFill/>
                    </a:lnL>
                    <a:lnR>
                      <a:noFill/>
                    </a:lnR>
                    <a:lnT>
                      <a:noFill/>
                    </a:lnT>
                    <a:lnB>
                      <a:noFill/>
                    </a:lnB>
                  </a:tcPr>
                </a:tc>
              </a:tr>
              <a:tr h="111094">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solidFill>
                      <a:srgbClr val="DBE5F1"/>
                    </a:solidFill>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solidFill>
                      <a:srgbClr val="DBE5F1"/>
                    </a:solidFill>
                  </a:tcPr>
                </a:tc>
                <a:tc>
                  <a:txBody>
                    <a:bodyPr/>
                    <a:lstStyle/>
                    <a:p>
                      <a:pPr algn="l" fontAlgn="b"/>
                      <a:r>
                        <a:rPr lang="en-US" sz="600" b="0" i="0" u="none" strike="noStrike">
                          <a:solidFill>
                            <a:srgbClr val="000000"/>
                          </a:solidFill>
                          <a:latin typeface="Calibri"/>
                        </a:rPr>
                        <a:t>Textbook inserts providing tsunami information</a:t>
                      </a:r>
                    </a:p>
                  </a:txBody>
                  <a:tcPr marL="0" marR="0" marT="0" marB="0" anchor="b">
                    <a:lnL>
                      <a:noFill/>
                    </a:lnL>
                    <a:lnR>
                      <a:noFill/>
                    </a:lnR>
                    <a:lnT>
                      <a:noFill/>
                    </a:lnT>
                    <a:lnB>
                      <a:noFill/>
                    </a:lnB>
                    <a:solidFill>
                      <a:srgbClr val="DBE5F1"/>
                    </a:solidFill>
                  </a:tcPr>
                </a:tc>
                <a:tc>
                  <a:txBody>
                    <a:bodyPr/>
                    <a:lstStyle/>
                    <a:p>
                      <a:pPr algn="l" fontAlgn="b"/>
                      <a:r>
                        <a:rPr lang="en-US" sz="600" b="0" i="0" u="none" strike="noStrike">
                          <a:solidFill>
                            <a:srgbClr val="000000"/>
                          </a:solidFill>
                          <a:latin typeface="Calibri"/>
                        </a:rPr>
                        <a:t>None</a:t>
                      </a:r>
                    </a:p>
                  </a:txBody>
                  <a:tcPr marL="0" marR="0" marT="0" marB="0" anchor="b">
                    <a:lnL>
                      <a:noFill/>
                    </a:lnL>
                    <a:lnR>
                      <a:noFill/>
                    </a:lnR>
                    <a:lnT>
                      <a:noFill/>
                    </a:lnT>
                    <a:lnB>
                      <a:noFill/>
                    </a:lnB>
                    <a:solidFill>
                      <a:srgbClr val="DBE5F1"/>
                    </a:solidFill>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r>
              <a:tr h="111094">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r>
                        <a:rPr lang="en-US" sz="600" b="0" i="0" u="none" strike="noStrike">
                          <a:solidFill>
                            <a:srgbClr val="000000"/>
                          </a:solidFill>
                          <a:latin typeface="Calibri"/>
                        </a:rPr>
                        <a:t>TsunamiReady brochures</a:t>
                      </a: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r>
                        <a:rPr lang="en-US" sz="600" b="0" i="0" u="none" strike="noStrike">
                          <a:solidFill>
                            <a:srgbClr val="000000"/>
                          </a:solidFill>
                          <a:latin typeface="Calibri"/>
                        </a:rPr>
                        <a:t>Yes</a:t>
                      </a: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r>
                        <a:rPr lang="en-US" sz="600" b="0" i="0" u="none" strike="noStrike">
                          <a:solidFill>
                            <a:srgbClr val="000000"/>
                          </a:solidFill>
                          <a:latin typeface="Calibri"/>
                        </a:rPr>
                        <a:t>Yes</a:t>
                      </a:r>
                    </a:p>
                  </a:txBody>
                  <a:tcPr marL="0" marR="0" marT="0" marB="0" anchor="b">
                    <a:lnL>
                      <a:noFill/>
                    </a:lnL>
                    <a:lnR>
                      <a:noFill/>
                    </a:lnR>
                    <a:lnT>
                      <a:noFill/>
                    </a:lnT>
                    <a:lnB>
                      <a:noFill/>
                    </a:lnB>
                  </a:tcPr>
                </a:tc>
                <a:tc>
                  <a:txBody>
                    <a:bodyPr/>
                    <a:lstStyle/>
                    <a:p>
                      <a:pPr algn="l" fontAlgn="b"/>
                      <a:r>
                        <a:rPr lang="en-US" sz="600" b="0" i="0" u="none" strike="noStrike">
                          <a:solidFill>
                            <a:srgbClr val="000000"/>
                          </a:solidFill>
                          <a:latin typeface="Calibri"/>
                        </a:rPr>
                        <a:t>Yes</a:t>
                      </a: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r>
                        <a:rPr lang="en-US" sz="600" b="0" i="0" u="none" strike="noStrike">
                          <a:solidFill>
                            <a:srgbClr val="000000"/>
                          </a:solidFill>
                          <a:latin typeface="Calibri"/>
                        </a:rPr>
                        <a:t>???</a:t>
                      </a:r>
                    </a:p>
                  </a:txBody>
                  <a:tcPr marL="0" marR="0" marT="0" marB="0" anchor="b">
                    <a:lnL>
                      <a:noFill/>
                    </a:lnL>
                    <a:lnR>
                      <a:noFill/>
                    </a:lnR>
                    <a:lnT>
                      <a:noFill/>
                    </a:lnT>
                    <a:lnB>
                      <a:noFill/>
                    </a:lnB>
                  </a:tcPr>
                </a:tc>
              </a:tr>
              <a:tr h="111094">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r>
                        <a:rPr lang="en-US" sz="600" b="0" i="0" u="none" strike="noStrike">
                          <a:solidFill>
                            <a:srgbClr val="000000"/>
                          </a:solidFill>
                          <a:latin typeface="Calibri"/>
                        </a:rPr>
                        <a:t>Vertical evacuation guide</a:t>
                      </a: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r>
                        <a:rPr lang="en-US" sz="600" b="0" i="0" u="none" strike="noStrike">
                          <a:solidFill>
                            <a:srgbClr val="000000"/>
                          </a:solidFill>
                          <a:latin typeface="Calibri"/>
                        </a:rPr>
                        <a:t>Yes</a:t>
                      </a: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r>
                        <a:rPr lang="en-US" sz="600" b="0" i="0" u="none" strike="noStrike">
                          <a:solidFill>
                            <a:srgbClr val="000000"/>
                          </a:solidFill>
                          <a:latin typeface="Calibri"/>
                        </a:rPr>
                        <a:t>Yes</a:t>
                      </a: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r>
              <a:tr h="111094">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r>
                        <a:rPr lang="en-US" sz="600" b="0" i="0" u="none" strike="noStrike">
                          <a:solidFill>
                            <a:srgbClr val="000000"/>
                          </a:solidFill>
                          <a:latin typeface="Calibri"/>
                        </a:rPr>
                        <a:t>Videos, DVDs on Tsunami preparedness</a:t>
                      </a: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r>
                        <a:rPr lang="en-US" sz="600" b="0" i="0" u="none" strike="noStrike">
                          <a:solidFill>
                            <a:srgbClr val="000000"/>
                          </a:solidFill>
                          <a:latin typeface="Calibri"/>
                        </a:rPr>
                        <a:t>Yes</a:t>
                      </a: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r>
                        <a:rPr lang="en-US" sz="600" b="0" i="0" u="none" strike="noStrike">
                          <a:solidFill>
                            <a:srgbClr val="000000"/>
                          </a:solidFill>
                          <a:latin typeface="Calibri"/>
                        </a:rPr>
                        <a:t>Yes</a:t>
                      </a:r>
                    </a:p>
                  </a:txBody>
                  <a:tcPr marL="0" marR="0" marT="0" marB="0" anchor="b">
                    <a:lnL>
                      <a:noFill/>
                    </a:lnL>
                    <a:lnR>
                      <a:noFill/>
                    </a:lnR>
                    <a:lnT>
                      <a:noFill/>
                    </a:lnT>
                    <a:lnB>
                      <a:noFill/>
                    </a:lnB>
                  </a:tcPr>
                </a:tc>
                <a:tc>
                  <a:txBody>
                    <a:bodyPr/>
                    <a:lstStyle/>
                    <a:p>
                      <a:pPr algn="l" fontAlgn="b"/>
                      <a:r>
                        <a:rPr lang="en-US" sz="600" b="0" i="0" u="none" strike="noStrike">
                          <a:solidFill>
                            <a:srgbClr val="000000"/>
                          </a:solidFill>
                          <a:latin typeface="Calibri"/>
                        </a:rPr>
                        <a:t>Yes</a:t>
                      </a:r>
                    </a:p>
                  </a:txBody>
                  <a:tcPr marL="0" marR="0" marT="0" marB="0" anchor="b">
                    <a:lnL>
                      <a:noFill/>
                    </a:lnL>
                    <a:lnR>
                      <a:noFill/>
                    </a:lnR>
                    <a:lnT>
                      <a:noFill/>
                    </a:lnT>
                    <a:lnB>
                      <a:noFill/>
                    </a:lnB>
                  </a:tcPr>
                </a:tc>
                <a:tc>
                  <a:txBody>
                    <a:bodyPr/>
                    <a:lstStyle/>
                    <a:p>
                      <a:pPr algn="l" fontAlgn="b"/>
                      <a:r>
                        <a:rPr lang="en-US" sz="600" b="0" i="0" u="none" strike="noStrike">
                          <a:solidFill>
                            <a:srgbClr val="000000"/>
                          </a:solidFill>
                          <a:latin typeface="Calibri"/>
                        </a:rPr>
                        <a:t>Yes</a:t>
                      </a: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r>
                        <a:rPr lang="en-US" sz="600" b="0" i="0" u="none" strike="noStrike">
                          <a:solidFill>
                            <a:srgbClr val="000000"/>
                          </a:solidFill>
                          <a:latin typeface="Calibri"/>
                        </a:rPr>
                        <a:t>Yes</a:t>
                      </a: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r>
                        <a:rPr lang="en-US" sz="600" b="0" i="0" u="none" strike="noStrike">
                          <a:solidFill>
                            <a:srgbClr val="000000"/>
                          </a:solidFill>
                          <a:latin typeface="Calibri"/>
                        </a:rPr>
                        <a:t>Yes</a:t>
                      </a: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r>
                        <a:rPr lang="en-US" sz="600" b="0" i="0" u="none" strike="noStrike" dirty="0">
                          <a:solidFill>
                            <a:srgbClr val="000000"/>
                          </a:solidFill>
                          <a:latin typeface="Calibri"/>
                        </a:rPr>
                        <a:t>Yes</a:t>
                      </a:r>
                    </a:p>
                  </a:txBody>
                  <a:tcPr marL="0" marR="0" marT="0" marB="0" anchor="b">
                    <a:lnL>
                      <a:noFill/>
                    </a:lnL>
                    <a:lnR>
                      <a:noFill/>
                    </a:lnR>
                    <a:lnT>
                      <a:noFill/>
                    </a:lnT>
                    <a:lnB>
                      <a:noFill/>
                    </a:lnB>
                  </a:tcPr>
                </a:tc>
              </a:tr>
            </a:tbl>
          </a:graphicData>
        </a:graphic>
      </p:graphicFrame>
      <p:sp>
        <p:nvSpPr>
          <p:cNvPr id="4" name="Rectangle 3"/>
          <p:cNvSpPr/>
          <p:nvPr/>
        </p:nvSpPr>
        <p:spPr>
          <a:xfrm>
            <a:off x="152400" y="1981200"/>
            <a:ext cx="8915400" cy="3124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09800"/>
            <a:ext cx="4419600" cy="2819400"/>
          </a:xfrm>
        </p:spPr>
        <p:txBody>
          <a:bodyPr>
            <a:normAutofit/>
          </a:bodyPr>
          <a:lstStyle/>
          <a:p>
            <a:r>
              <a:rPr lang="en-US" dirty="0" smtClean="0"/>
              <a:t>“Good intentions aren’t good enough!”</a:t>
            </a:r>
            <a:endParaRPr lang="en-US" dirty="0"/>
          </a:p>
        </p:txBody>
      </p:sp>
      <p:pic>
        <p:nvPicPr>
          <p:cNvPr id="8" name="Picture 7" descr="w.jpg"/>
          <p:cNvPicPr>
            <a:picLocks noChangeAspect="1"/>
          </p:cNvPicPr>
          <p:nvPr/>
        </p:nvPicPr>
        <p:blipFill>
          <a:blip r:embed="rId3" cstate="print"/>
          <a:stretch>
            <a:fillRect/>
          </a:stretch>
        </p:blipFill>
        <p:spPr>
          <a:xfrm>
            <a:off x="5029200" y="1143000"/>
            <a:ext cx="3666833" cy="478155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noGrp="1"/>
          </p:cNvSpPr>
          <p:nvPr>
            <p:ph idx="1"/>
          </p:nvPr>
        </p:nvSpPr>
        <p:spPr>
          <a:xfrm>
            <a:off x="457200" y="1600201"/>
            <a:ext cx="8229600" cy="2667000"/>
          </a:xfrm>
          <a:prstGeom prst="rect">
            <a:avLst/>
          </a:prstGeom>
        </p:spPr>
        <p:txBody>
          <a:bodyPr vert="horz" lIns="91440" tIns="45720" rIns="91440" bIns="45720" rtlCol="0">
            <a:normAutofit fontScale="92500" lnSpcReduction="10000"/>
          </a:bodyPr>
          <a:lstStyle/>
          <a:p>
            <a:pPr>
              <a:buNone/>
            </a:pPr>
            <a:r>
              <a:rPr lang="en-US" sz="3200" dirty="0" smtClean="0"/>
              <a:t>    “It </a:t>
            </a:r>
            <a:r>
              <a:rPr lang="en-US" sz="3200" dirty="0"/>
              <a:t>is surprising and disappointing that Institutional Repository collections have generally </a:t>
            </a:r>
            <a:r>
              <a:rPr lang="en-US" sz="3200" dirty="0" smtClean="0"/>
              <a:t>grown </a:t>
            </a:r>
            <a:r>
              <a:rPr lang="en-US" sz="3200" dirty="0"/>
              <a:t>more slowly than proponents had anticipated. The phenomenon is worldwide</a:t>
            </a:r>
            <a:r>
              <a:rPr lang="en-US" sz="3200" dirty="0" smtClean="0"/>
              <a:t>.” </a:t>
            </a:r>
          </a:p>
          <a:p>
            <a:pPr>
              <a:buNone/>
            </a:pPr>
            <a:endParaRPr lang="en-US" dirty="0" smtClean="0"/>
          </a:p>
          <a:p>
            <a:pPr>
              <a:buNone/>
            </a:pPr>
            <a:r>
              <a:rPr lang="en-US" sz="2200" dirty="0" smtClean="0"/>
              <a:t>      (Institutional Repositories: A Review of Content Recruitment Strategies) </a:t>
            </a:r>
          </a:p>
          <a:p>
            <a:pPr>
              <a:buNone/>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contribute?</a:t>
            </a:r>
            <a:endParaRPr lang="en-US" dirty="0"/>
          </a:p>
        </p:txBody>
      </p:sp>
      <p:sp>
        <p:nvSpPr>
          <p:cNvPr id="3" name="Content Placeholder 2"/>
          <p:cNvSpPr>
            <a:spLocks noGrp="1"/>
          </p:cNvSpPr>
          <p:nvPr>
            <p:ph idx="1"/>
          </p:nvPr>
        </p:nvSpPr>
        <p:spPr/>
        <p:txBody>
          <a:bodyPr/>
          <a:lstStyle/>
          <a:p>
            <a:pPr>
              <a:buNone/>
            </a:pPr>
            <a:r>
              <a:rPr lang="en-US" dirty="0" smtClean="0"/>
              <a:t>   We asked “What will induce you to contribute products to the repository?”</a:t>
            </a:r>
          </a:p>
          <a:p>
            <a:pPr>
              <a:buNone/>
            </a:pPr>
            <a:endParaRPr lang="en-US" dirty="0" smtClean="0"/>
          </a:p>
          <a:p>
            <a:pPr>
              <a:buNone/>
            </a:pPr>
            <a:r>
              <a:rPr lang="en-US" dirty="0" smtClean="0"/>
              <a:t>    Score 1 to 5 where 5 is “very important”</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Will contribute if…</a:t>
            </a:r>
            <a:endParaRPr lang="en-US" dirty="0"/>
          </a:p>
        </p:txBody>
      </p:sp>
      <p:sp>
        <p:nvSpPr>
          <p:cNvPr id="3" name="Content Placeholder 2"/>
          <p:cNvSpPr>
            <a:spLocks noGrp="1"/>
          </p:cNvSpPr>
          <p:nvPr>
            <p:ph idx="1"/>
          </p:nvPr>
        </p:nvSpPr>
        <p:spPr/>
        <p:txBody>
          <a:bodyPr/>
          <a:lstStyle/>
          <a:p>
            <a:r>
              <a:rPr lang="en-US" dirty="0" smtClean="0"/>
              <a:t>It is easy for other people to find and use the data objects (Average score: 4.6 out of 5.0).</a:t>
            </a:r>
          </a:p>
          <a:p>
            <a:r>
              <a:rPr lang="en-US" dirty="0" smtClean="0"/>
              <a:t>The repository reduces the workload for contributors (4.4).</a:t>
            </a:r>
          </a:p>
          <a:p>
            <a:r>
              <a:rPr lang="en-US" dirty="0" smtClean="0"/>
              <a:t>Data objects have unique and persistent URLs (4.1).</a:t>
            </a:r>
          </a:p>
          <a:p>
            <a:r>
              <a:rPr lang="en-US" dirty="0" smtClean="0"/>
              <a:t>The repository enables self-deposit of content (4.1).</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Don’t care if…</a:t>
            </a:r>
            <a:endParaRPr lang="en-US" dirty="0"/>
          </a:p>
        </p:txBody>
      </p:sp>
      <p:sp>
        <p:nvSpPr>
          <p:cNvPr id="3" name="Content Placeholder 2"/>
          <p:cNvSpPr>
            <a:spLocks noGrp="1"/>
          </p:cNvSpPr>
          <p:nvPr>
            <p:ph idx="1"/>
          </p:nvPr>
        </p:nvSpPr>
        <p:spPr/>
        <p:txBody>
          <a:bodyPr/>
          <a:lstStyle/>
          <a:p>
            <a:r>
              <a:rPr lang="en-US" dirty="0" smtClean="0"/>
              <a:t>The repository provides a personal page for individual contributors (2.0)</a:t>
            </a:r>
          </a:p>
          <a:p>
            <a:r>
              <a:rPr lang="en-US" dirty="0" smtClean="0"/>
              <a:t>Someone else goes first (1.7).</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But, contributors disagree about…</a:t>
            </a:r>
            <a:endParaRPr lang="en-US" dirty="0"/>
          </a:p>
        </p:txBody>
      </p:sp>
      <p:sp>
        <p:nvSpPr>
          <p:cNvPr id="3" name="Content Placeholder 2"/>
          <p:cNvSpPr>
            <a:spLocks noGrp="1"/>
          </p:cNvSpPr>
          <p:nvPr>
            <p:ph idx="1"/>
          </p:nvPr>
        </p:nvSpPr>
        <p:spPr/>
        <p:txBody>
          <a:bodyPr/>
          <a:lstStyle/>
          <a:p>
            <a:r>
              <a:rPr lang="en-US" dirty="0" smtClean="0"/>
              <a:t>Instituting a mandatory deposit policy (3.5).</a:t>
            </a:r>
          </a:p>
          <a:p>
            <a:pPr>
              <a:buNone/>
            </a:pPr>
            <a:r>
              <a:rPr lang="en-US" dirty="0" smtClean="0"/>
              <a:t>    </a:t>
            </a:r>
          </a:p>
          <a:p>
            <a:pPr>
              <a:buNone/>
            </a:pPr>
            <a:endParaRPr lang="en-US" dirty="0" smtClean="0"/>
          </a:p>
          <a:p>
            <a:endParaRPr lang="en-US" dirty="0"/>
          </a:p>
        </p:txBody>
      </p:sp>
      <p:graphicFrame>
        <p:nvGraphicFramePr>
          <p:cNvPr id="4" name="Chart 3"/>
          <p:cNvGraphicFramePr/>
          <p:nvPr/>
        </p:nvGraphicFramePr>
        <p:xfrm>
          <a:off x="1676400" y="2514600"/>
          <a:ext cx="4876800" cy="3886200"/>
        </p:xfrm>
        <a:graphic>
          <a:graphicData uri="http://schemas.openxmlformats.org/drawingml/2006/chart">
            <c:chart xmlns:c="http://schemas.openxmlformats.org/drawingml/2006/chart" xmlns:r="http://schemas.openxmlformats.org/officeDocument/2006/relationships" r:id="rId3"/>
          </a:graphicData>
        </a:graphic>
      </p:graphicFrame>
      <p:sp>
        <p:nvSpPr>
          <p:cNvPr id="5" name="Freeform 4"/>
          <p:cNvSpPr/>
          <p:nvPr/>
        </p:nvSpPr>
        <p:spPr>
          <a:xfrm>
            <a:off x="850261" y="4160018"/>
            <a:ext cx="2408766" cy="1497204"/>
          </a:xfrm>
          <a:custGeom>
            <a:avLst/>
            <a:gdLst>
              <a:gd name="connsiteX0" fmla="*/ 3849 w 2408766"/>
              <a:gd name="connsiteY0" fmla="*/ 0 h 1497204"/>
              <a:gd name="connsiteX1" fmla="*/ 44042 w 2408766"/>
              <a:gd name="connsiteY1" fmla="*/ 211015 h 1497204"/>
              <a:gd name="connsiteX2" fmla="*/ 64139 w 2408766"/>
              <a:gd name="connsiteY2" fmla="*/ 241160 h 1497204"/>
              <a:gd name="connsiteX3" fmla="*/ 134477 w 2408766"/>
              <a:gd name="connsiteY3" fmla="*/ 281353 h 1497204"/>
              <a:gd name="connsiteX4" fmla="*/ 194768 w 2408766"/>
              <a:gd name="connsiteY4" fmla="*/ 321547 h 1497204"/>
              <a:gd name="connsiteX5" fmla="*/ 234961 w 2408766"/>
              <a:gd name="connsiteY5" fmla="*/ 351692 h 1497204"/>
              <a:gd name="connsiteX6" fmla="*/ 275154 w 2408766"/>
              <a:gd name="connsiteY6" fmla="*/ 361740 h 1497204"/>
              <a:gd name="connsiteX7" fmla="*/ 375638 w 2408766"/>
              <a:gd name="connsiteY7" fmla="*/ 381837 h 1497204"/>
              <a:gd name="connsiteX8" fmla="*/ 415831 w 2408766"/>
              <a:gd name="connsiteY8" fmla="*/ 391885 h 1497204"/>
              <a:gd name="connsiteX9" fmla="*/ 606750 w 2408766"/>
              <a:gd name="connsiteY9" fmla="*/ 411982 h 1497204"/>
              <a:gd name="connsiteX10" fmla="*/ 1511102 w 2408766"/>
              <a:gd name="connsiteY10" fmla="*/ 432079 h 1497204"/>
              <a:gd name="connsiteX11" fmla="*/ 1551295 w 2408766"/>
              <a:gd name="connsiteY11" fmla="*/ 442127 h 1497204"/>
              <a:gd name="connsiteX12" fmla="*/ 1621634 w 2408766"/>
              <a:gd name="connsiteY12" fmla="*/ 492369 h 1497204"/>
              <a:gd name="connsiteX13" fmla="*/ 1681924 w 2408766"/>
              <a:gd name="connsiteY13" fmla="*/ 512466 h 1497204"/>
              <a:gd name="connsiteX14" fmla="*/ 1722117 w 2408766"/>
              <a:gd name="connsiteY14" fmla="*/ 532562 h 1497204"/>
              <a:gd name="connsiteX15" fmla="*/ 1792455 w 2408766"/>
              <a:gd name="connsiteY15" fmla="*/ 562707 h 1497204"/>
              <a:gd name="connsiteX16" fmla="*/ 1852746 w 2408766"/>
              <a:gd name="connsiteY16" fmla="*/ 612949 h 1497204"/>
              <a:gd name="connsiteX17" fmla="*/ 1973326 w 2408766"/>
              <a:gd name="connsiteY17" fmla="*/ 622997 h 1497204"/>
              <a:gd name="connsiteX18" fmla="*/ 2134099 w 2408766"/>
              <a:gd name="connsiteY18" fmla="*/ 653142 h 1497204"/>
              <a:gd name="connsiteX19" fmla="*/ 2254680 w 2408766"/>
              <a:gd name="connsiteY19" fmla="*/ 703384 h 1497204"/>
              <a:gd name="connsiteX20" fmla="*/ 2314970 w 2408766"/>
              <a:gd name="connsiteY20" fmla="*/ 733529 h 1497204"/>
              <a:gd name="connsiteX21" fmla="*/ 2335066 w 2408766"/>
              <a:gd name="connsiteY21" fmla="*/ 763674 h 1497204"/>
              <a:gd name="connsiteX22" fmla="*/ 2355163 w 2408766"/>
              <a:gd name="connsiteY22" fmla="*/ 944545 h 1497204"/>
              <a:gd name="connsiteX23" fmla="*/ 2365212 w 2408766"/>
              <a:gd name="connsiteY23" fmla="*/ 974690 h 1497204"/>
              <a:gd name="connsiteX24" fmla="*/ 2375260 w 2408766"/>
              <a:gd name="connsiteY24" fmla="*/ 1024931 h 1497204"/>
              <a:gd name="connsiteX25" fmla="*/ 2395357 w 2408766"/>
              <a:gd name="connsiteY25" fmla="*/ 1215850 h 1497204"/>
              <a:gd name="connsiteX26" fmla="*/ 2405405 w 2408766"/>
              <a:gd name="connsiteY26" fmla="*/ 1245995 h 1497204"/>
              <a:gd name="connsiteX27" fmla="*/ 2395357 w 2408766"/>
              <a:gd name="connsiteY27" fmla="*/ 1356527 h 1497204"/>
              <a:gd name="connsiteX28" fmla="*/ 2335066 w 2408766"/>
              <a:gd name="connsiteY28" fmla="*/ 1426866 h 1497204"/>
              <a:gd name="connsiteX29" fmla="*/ 2174293 w 2408766"/>
              <a:gd name="connsiteY29" fmla="*/ 1497204 h 1497204"/>
              <a:gd name="connsiteX30" fmla="*/ 1902987 w 2408766"/>
              <a:gd name="connsiteY30" fmla="*/ 1487156 h 1497204"/>
              <a:gd name="connsiteX31" fmla="*/ 1842697 w 2408766"/>
              <a:gd name="connsiteY31" fmla="*/ 1467059 h 1497204"/>
              <a:gd name="connsiteX32" fmla="*/ 1611585 w 2408766"/>
              <a:gd name="connsiteY32" fmla="*/ 1477107 h 1497204"/>
              <a:gd name="connsiteX33" fmla="*/ 1440763 w 2408766"/>
              <a:gd name="connsiteY33" fmla="*/ 1487156 h 1497204"/>
              <a:gd name="connsiteX34" fmla="*/ 1269941 w 2408766"/>
              <a:gd name="connsiteY34" fmla="*/ 1467059 h 1497204"/>
              <a:gd name="connsiteX35" fmla="*/ 1310135 w 2408766"/>
              <a:gd name="connsiteY35" fmla="*/ 1386672 h 1497204"/>
              <a:gd name="connsiteX36" fmla="*/ 1370425 w 2408766"/>
              <a:gd name="connsiteY36" fmla="*/ 1276140 h 1497204"/>
              <a:gd name="connsiteX37" fmla="*/ 1380473 w 2408766"/>
              <a:gd name="connsiteY37" fmla="*/ 693336 h 1497204"/>
              <a:gd name="connsiteX38" fmla="*/ 1440763 w 2408766"/>
              <a:gd name="connsiteY38" fmla="*/ 582804 h 1497204"/>
              <a:gd name="connsiteX39" fmla="*/ 1561343 w 2408766"/>
              <a:gd name="connsiteY39" fmla="*/ 552659 h 1497204"/>
              <a:gd name="connsiteX40" fmla="*/ 1742214 w 2408766"/>
              <a:gd name="connsiteY40" fmla="*/ 562707 h 14972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2408766" h="1497204">
                <a:moveTo>
                  <a:pt x="3849" y="0"/>
                </a:moveTo>
                <a:cubicBezTo>
                  <a:pt x="19211" y="130578"/>
                  <a:pt x="0" y="133942"/>
                  <a:pt x="44042" y="211015"/>
                </a:cubicBezTo>
                <a:cubicBezTo>
                  <a:pt x="50034" y="221500"/>
                  <a:pt x="55600" y="232621"/>
                  <a:pt x="64139" y="241160"/>
                </a:cubicBezTo>
                <a:cubicBezTo>
                  <a:pt x="87875" y="264896"/>
                  <a:pt x="106889" y="261648"/>
                  <a:pt x="134477" y="281353"/>
                </a:cubicBezTo>
                <a:cubicBezTo>
                  <a:pt x="200341" y="328397"/>
                  <a:pt x="130102" y="299990"/>
                  <a:pt x="194768" y="321547"/>
                </a:cubicBezTo>
                <a:cubicBezTo>
                  <a:pt x="208166" y="331595"/>
                  <a:pt x="219982" y="344202"/>
                  <a:pt x="234961" y="351692"/>
                </a:cubicBezTo>
                <a:cubicBezTo>
                  <a:pt x="247313" y="357868"/>
                  <a:pt x="261651" y="358846"/>
                  <a:pt x="275154" y="361740"/>
                </a:cubicBezTo>
                <a:cubicBezTo>
                  <a:pt x="308554" y="368897"/>
                  <a:pt x="342500" y="373553"/>
                  <a:pt x="375638" y="381837"/>
                </a:cubicBezTo>
                <a:cubicBezTo>
                  <a:pt x="389036" y="385186"/>
                  <a:pt x="402182" y="389785"/>
                  <a:pt x="415831" y="391885"/>
                </a:cubicBezTo>
                <a:cubicBezTo>
                  <a:pt x="441419" y="395822"/>
                  <a:pt x="585186" y="409826"/>
                  <a:pt x="606750" y="411982"/>
                </a:cubicBezTo>
                <a:cubicBezTo>
                  <a:pt x="914446" y="514544"/>
                  <a:pt x="596512" y="411978"/>
                  <a:pt x="1511102" y="432079"/>
                </a:cubicBezTo>
                <a:cubicBezTo>
                  <a:pt x="1524909" y="432382"/>
                  <a:pt x="1537897" y="438778"/>
                  <a:pt x="1551295" y="442127"/>
                </a:cubicBezTo>
                <a:cubicBezTo>
                  <a:pt x="1556697" y="446179"/>
                  <a:pt x="1609610" y="487025"/>
                  <a:pt x="1621634" y="492369"/>
                </a:cubicBezTo>
                <a:cubicBezTo>
                  <a:pt x="1640992" y="500973"/>
                  <a:pt x="1662255" y="504599"/>
                  <a:pt x="1681924" y="512466"/>
                </a:cubicBezTo>
                <a:cubicBezTo>
                  <a:pt x="1695832" y="518029"/>
                  <a:pt x="1708349" y="526661"/>
                  <a:pt x="1722117" y="532562"/>
                </a:cubicBezTo>
                <a:cubicBezTo>
                  <a:pt x="1754914" y="546618"/>
                  <a:pt x="1759134" y="538907"/>
                  <a:pt x="1792455" y="562707"/>
                </a:cubicBezTo>
                <a:cubicBezTo>
                  <a:pt x="1807817" y="573680"/>
                  <a:pt x="1830598" y="608519"/>
                  <a:pt x="1852746" y="612949"/>
                </a:cubicBezTo>
                <a:cubicBezTo>
                  <a:pt x="1892295" y="620859"/>
                  <a:pt x="1933133" y="619648"/>
                  <a:pt x="1973326" y="622997"/>
                </a:cubicBezTo>
                <a:cubicBezTo>
                  <a:pt x="2097467" y="672654"/>
                  <a:pt x="1924486" y="609013"/>
                  <a:pt x="2134099" y="653142"/>
                </a:cubicBezTo>
                <a:cubicBezTo>
                  <a:pt x="2198466" y="666693"/>
                  <a:pt x="2204616" y="681928"/>
                  <a:pt x="2254680" y="703384"/>
                </a:cubicBezTo>
                <a:cubicBezTo>
                  <a:pt x="2312923" y="728346"/>
                  <a:pt x="2257039" y="694909"/>
                  <a:pt x="2314970" y="733529"/>
                </a:cubicBezTo>
                <a:cubicBezTo>
                  <a:pt x="2321669" y="743577"/>
                  <a:pt x="2329665" y="752872"/>
                  <a:pt x="2335066" y="763674"/>
                </a:cubicBezTo>
                <a:cubicBezTo>
                  <a:pt x="2359268" y="812079"/>
                  <a:pt x="2352829" y="923537"/>
                  <a:pt x="2355163" y="944545"/>
                </a:cubicBezTo>
                <a:cubicBezTo>
                  <a:pt x="2356333" y="955072"/>
                  <a:pt x="2362643" y="964414"/>
                  <a:pt x="2365212" y="974690"/>
                </a:cubicBezTo>
                <a:cubicBezTo>
                  <a:pt x="2369354" y="991259"/>
                  <a:pt x="2371911" y="1008184"/>
                  <a:pt x="2375260" y="1024931"/>
                </a:cubicBezTo>
                <a:cubicBezTo>
                  <a:pt x="2380355" y="1091172"/>
                  <a:pt x="2381168" y="1151998"/>
                  <a:pt x="2395357" y="1215850"/>
                </a:cubicBezTo>
                <a:cubicBezTo>
                  <a:pt x="2397655" y="1226190"/>
                  <a:pt x="2402056" y="1235947"/>
                  <a:pt x="2405405" y="1245995"/>
                </a:cubicBezTo>
                <a:cubicBezTo>
                  <a:pt x="2402056" y="1282839"/>
                  <a:pt x="2408766" y="1322047"/>
                  <a:pt x="2395357" y="1356527"/>
                </a:cubicBezTo>
                <a:cubicBezTo>
                  <a:pt x="2384164" y="1385308"/>
                  <a:pt x="2359348" y="1407787"/>
                  <a:pt x="2335066" y="1426866"/>
                </a:cubicBezTo>
                <a:cubicBezTo>
                  <a:pt x="2302810" y="1452210"/>
                  <a:pt x="2212302" y="1482951"/>
                  <a:pt x="2174293" y="1497204"/>
                </a:cubicBezTo>
                <a:cubicBezTo>
                  <a:pt x="2083858" y="1493855"/>
                  <a:pt x="1993113" y="1495349"/>
                  <a:pt x="1902987" y="1487156"/>
                </a:cubicBezTo>
                <a:cubicBezTo>
                  <a:pt x="1881890" y="1485238"/>
                  <a:pt x="1842697" y="1467059"/>
                  <a:pt x="1842697" y="1467059"/>
                </a:cubicBezTo>
                <a:lnTo>
                  <a:pt x="1611585" y="1477107"/>
                </a:lnTo>
                <a:cubicBezTo>
                  <a:pt x="1554617" y="1479955"/>
                  <a:pt x="1497777" y="1488833"/>
                  <a:pt x="1440763" y="1487156"/>
                </a:cubicBezTo>
                <a:cubicBezTo>
                  <a:pt x="1383454" y="1485471"/>
                  <a:pt x="1326882" y="1473758"/>
                  <a:pt x="1269941" y="1467059"/>
                </a:cubicBezTo>
                <a:cubicBezTo>
                  <a:pt x="1283339" y="1440263"/>
                  <a:pt x="1295932" y="1413050"/>
                  <a:pt x="1310135" y="1386672"/>
                </a:cubicBezTo>
                <a:cubicBezTo>
                  <a:pt x="1407438" y="1205967"/>
                  <a:pt x="1267583" y="1481823"/>
                  <a:pt x="1370425" y="1276140"/>
                </a:cubicBezTo>
                <a:cubicBezTo>
                  <a:pt x="1364323" y="1062597"/>
                  <a:pt x="1346157" y="899231"/>
                  <a:pt x="1380473" y="693336"/>
                </a:cubicBezTo>
                <a:cubicBezTo>
                  <a:pt x="1382866" y="678981"/>
                  <a:pt x="1417864" y="596543"/>
                  <a:pt x="1440763" y="582804"/>
                </a:cubicBezTo>
                <a:cubicBezTo>
                  <a:pt x="1459356" y="571648"/>
                  <a:pt x="1534935" y="557941"/>
                  <a:pt x="1561343" y="552659"/>
                </a:cubicBezTo>
                <a:lnTo>
                  <a:pt x="1742214" y="562707"/>
                </a:lnTo>
              </a:path>
            </a:pathLst>
          </a:custGeom>
        </p:spPr>
        <p:style>
          <a:lnRef idx="2">
            <a:schemeClr val="accent2"/>
          </a:lnRef>
          <a:fillRef idx="0">
            <a:schemeClr val="accent2"/>
          </a:fillRef>
          <a:effectRef idx="1">
            <a:schemeClr val="accent2"/>
          </a:effectRef>
          <a:fontRef idx="minor">
            <a:schemeClr val="tx1"/>
          </a:fontRef>
        </p:style>
        <p:txBody>
          <a:bodyPr rtlCol="0" anchor="ctr"/>
          <a:lstStyle/>
          <a:p>
            <a:pPr algn="ctr"/>
            <a:endParaRPr lang="en-US"/>
          </a:p>
        </p:txBody>
      </p:sp>
      <p:sp>
        <p:nvSpPr>
          <p:cNvPr id="6" name="TextBox 5"/>
          <p:cNvSpPr txBox="1"/>
          <p:nvPr/>
        </p:nvSpPr>
        <p:spPr>
          <a:xfrm rot="20440223">
            <a:off x="270848" y="3223755"/>
            <a:ext cx="1219200" cy="923330"/>
          </a:xfrm>
          <a:prstGeom prst="rect">
            <a:avLst/>
          </a:prstGeom>
          <a:noFill/>
        </p:spPr>
        <p:txBody>
          <a:bodyPr wrap="square" rtlCol="0">
            <a:spAutoFit/>
          </a:bodyPr>
          <a:lstStyle/>
          <a:p>
            <a:r>
              <a:rPr lang="en-US" dirty="0" smtClean="0">
                <a:solidFill>
                  <a:schemeClr val="accent2">
                    <a:lumMod val="75000"/>
                  </a:schemeClr>
                </a:solidFill>
              </a:rPr>
              <a:t>Coloring outside the lines</a:t>
            </a:r>
            <a:endParaRPr lang="en-US" dirty="0">
              <a:solidFill>
                <a:schemeClr val="accent2">
                  <a:lumMod val="7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par>
                                <p:cTn id="8" presetID="27" presetClass="entr" presetSubtype="0" fill="hold" grpId="0" nodeType="withEffect">
                                  <p:stCondLst>
                                    <p:cond delay="0"/>
                                  </p:stCondLst>
                                  <p:iterate type="lt">
                                    <p:tmPct val="30000"/>
                                  </p:iterate>
                                  <p:childTnLst>
                                    <p:set>
                                      <p:cBhvr>
                                        <p:cTn id="9" dur="1" fill="hold">
                                          <p:stCondLst>
                                            <p:cond delay="0"/>
                                          </p:stCondLst>
                                        </p:cTn>
                                        <p:tgtEl>
                                          <p:spTgt spid="6"/>
                                        </p:tgtEl>
                                        <p:attrNameLst>
                                          <p:attrName>style.visibility</p:attrName>
                                        </p:attrNameLst>
                                      </p:cBhvr>
                                      <p:to>
                                        <p:strVal val="visible"/>
                                      </p:to>
                                    </p:set>
                                    <p:anim calcmode="discrete" valueType="clr">
                                      <p:cBhvr override="childStyle">
                                        <p:cTn id="10" dur="500"/>
                                        <p:tgtEl>
                                          <p:spTgt spid="6"/>
                                        </p:tgtEl>
                                        <p:attrNameLst>
                                          <p:attrName>style.color</p:attrName>
                                        </p:attrNameLst>
                                      </p:cBhvr>
                                      <p:tavLst>
                                        <p:tav tm="0">
                                          <p:val>
                                            <p:clrVal>
                                              <a:schemeClr val="accent2"/>
                                            </p:clrVal>
                                          </p:val>
                                        </p:tav>
                                        <p:tav tm="50000">
                                          <p:val>
                                            <p:clrVal>
                                              <a:schemeClr val="accent2"/>
                                            </p:clrVal>
                                          </p:val>
                                        </p:tav>
                                      </p:tavLst>
                                    </p:anim>
                                    <p:anim calcmode="discrete" valueType="clr">
                                      <p:cBhvr>
                                        <p:cTn id="11" dur="500"/>
                                        <p:tgtEl>
                                          <p:spTgt spid="6"/>
                                        </p:tgtEl>
                                        <p:attrNameLst>
                                          <p:attrName>fillcolor</p:attrName>
                                        </p:attrNameLst>
                                      </p:cBhvr>
                                      <p:tavLst>
                                        <p:tav tm="0">
                                          <p:val>
                                            <p:clrVal>
                                              <a:schemeClr val="accent2"/>
                                            </p:clrVal>
                                          </p:val>
                                        </p:tav>
                                        <p:tav tm="50000">
                                          <p:val>
                                            <p:clrVal>
                                              <a:schemeClr val="hlink"/>
                                            </p:clrVal>
                                          </p:val>
                                        </p:tav>
                                      </p:tavLst>
                                    </p:anim>
                                    <p:set>
                                      <p:cBhvr>
                                        <p:cTn id="12" dur="500"/>
                                        <p:tgtEl>
                                          <p:spTgt spid="6"/>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I’ve talked about</a:t>
            </a:r>
            <a:endParaRPr lang="en-US" dirty="0"/>
          </a:p>
        </p:txBody>
      </p:sp>
      <p:sp>
        <p:nvSpPr>
          <p:cNvPr id="3" name="Content Placeholder 2"/>
          <p:cNvSpPr>
            <a:spLocks noGrp="1"/>
          </p:cNvSpPr>
          <p:nvPr>
            <p:ph idx="1"/>
          </p:nvPr>
        </p:nvSpPr>
        <p:spPr/>
        <p:txBody>
          <a:bodyPr/>
          <a:lstStyle/>
          <a:p>
            <a:r>
              <a:rPr lang="en-US" dirty="0" smtClean="0"/>
              <a:t>What the inventory looks like</a:t>
            </a:r>
          </a:p>
          <a:p>
            <a:r>
              <a:rPr lang="en-US" dirty="0" smtClean="0"/>
              <a:t>Status of the inventory</a:t>
            </a:r>
          </a:p>
          <a:p>
            <a:r>
              <a:rPr lang="en-US" dirty="0" smtClean="0"/>
              <a:t>Policy issues</a:t>
            </a:r>
          </a:p>
          <a:p>
            <a:r>
              <a:rPr lang="en-US" dirty="0" smtClean="0"/>
              <a:t>Metadata (Dublin core)</a:t>
            </a:r>
          </a:p>
          <a:p>
            <a:r>
              <a:rPr lang="en-US" dirty="0" smtClean="0"/>
              <a:t>The challenge of populating the repository</a:t>
            </a:r>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0" y="1905000"/>
            <a:ext cx="3657600" cy="3048000"/>
          </a:xfrm>
        </p:spPr>
        <p:txBody>
          <a:bodyPr/>
          <a:lstStyle/>
          <a:p>
            <a:pPr>
              <a:buNone/>
            </a:pPr>
            <a:r>
              <a:rPr lang="en-US" dirty="0" smtClean="0"/>
              <a:t>    “Design is not just what it looks like and feels like. Design is how it works.”</a:t>
            </a:r>
            <a:endParaRPr lang="en-US" dirty="0"/>
          </a:p>
        </p:txBody>
      </p:sp>
      <p:pic>
        <p:nvPicPr>
          <p:cNvPr id="4" name="Picture 3" descr="stevejobs19751.jpg"/>
          <p:cNvPicPr>
            <a:picLocks noChangeAspect="1"/>
          </p:cNvPicPr>
          <p:nvPr/>
        </p:nvPicPr>
        <p:blipFill>
          <a:blip r:embed="rId3" cstate="print"/>
          <a:stretch>
            <a:fillRect/>
          </a:stretch>
        </p:blipFill>
        <p:spPr>
          <a:xfrm>
            <a:off x="457200" y="1066800"/>
            <a:ext cx="3822700" cy="42545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ExpandedAllMenuItems.jpg"/>
          <p:cNvPicPr>
            <a:picLocks noChangeAspect="1"/>
          </p:cNvPicPr>
          <p:nvPr/>
        </p:nvPicPr>
        <p:blipFill>
          <a:blip r:embed="rId3" cstate="print"/>
          <a:stretch>
            <a:fillRect/>
          </a:stretch>
        </p:blipFill>
        <p:spPr>
          <a:xfrm>
            <a:off x="348171" y="0"/>
            <a:ext cx="8447658" cy="6858000"/>
          </a:xfrm>
          <a:prstGeom prst="rect">
            <a:avLst/>
          </a:prstGeom>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dvancedSearchResults.jpg"/>
          <p:cNvPicPr>
            <a:picLocks noChangeAspect="1"/>
          </p:cNvPicPr>
          <p:nvPr/>
        </p:nvPicPr>
        <p:blipFill>
          <a:blip r:embed="rId3" cstate="print"/>
          <a:stretch>
            <a:fillRect/>
          </a:stretch>
        </p:blipFill>
        <p:spPr>
          <a:xfrm>
            <a:off x="221456" y="0"/>
            <a:ext cx="8701088" cy="685800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aseSheetForPopupOverlay.jpg"/>
          <p:cNvPicPr>
            <a:picLocks noChangeAspect="1"/>
          </p:cNvPicPr>
          <p:nvPr/>
        </p:nvPicPr>
        <p:blipFill>
          <a:blip r:embed="rId3" cstate="print"/>
          <a:stretch>
            <a:fillRect/>
          </a:stretch>
        </p:blipFill>
        <p:spPr>
          <a:xfrm>
            <a:off x="152400" y="1571938"/>
            <a:ext cx="8771941" cy="3685862"/>
          </a:xfrm>
          <a:prstGeom prst="rect">
            <a:avLst/>
          </a:prstGeom>
        </p:spPr>
      </p:pic>
      <p:pic>
        <p:nvPicPr>
          <p:cNvPr id="5" name="Picture 4" descr="DetailsPopup.jpg"/>
          <p:cNvPicPr>
            <a:picLocks noChangeAspect="1"/>
          </p:cNvPicPr>
          <p:nvPr/>
        </p:nvPicPr>
        <p:blipFill>
          <a:blip r:embed="rId4" cstate="print"/>
          <a:stretch>
            <a:fillRect/>
          </a:stretch>
        </p:blipFill>
        <p:spPr>
          <a:xfrm>
            <a:off x="228600" y="4343400"/>
            <a:ext cx="8610600" cy="1218286"/>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ExpandedItemRecord.jpg"/>
          <p:cNvPicPr>
            <a:picLocks noChangeAspect="1"/>
          </p:cNvPicPr>
          <p:nvPr/>
        </p:nvPicPr>
        <p:blipFill>
          <a:blip r:embed="rId3" cstate="print"/>
          <a:stretch>
            <a:fillRect/>
          </a:stretch>
        </p:blipFill>
        <p:spPr>
          <a:xfrm>
            <a:off x="0" y="42834"/>
            <a:ext cx="9144000" cy="6772331"/>
          </a:xfrm>
          <a:prstGeom prst="rect">
            <a:avLst/>
          </a:prstGeom>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3810000" cy="2362200"/>
          </a:xfrm>
        </p:spPr>
        <p:txBody>
          <a:bodyPr/>
          <a:lstStyle/>
          <a:p>
            <a:pPr>
              <a:buNone/>
            </a:pPr>
            <a:r>
              <a:rPr lang="en-US" dirty="0" smtClean="0"/>
              <a:t>   “I </a:t>
            </a:r>
            <a:r>
              <a:rPr lang="en-US" dirty="0" smtClean="0"/>
              <a:t>hate quotations. Tell me what </a:t>
            </a:r>
            <a:r>
              <a:rPr lang="en-US" i="1" dirty="0" smtClean="0"/>
              <a:t>you</a:t>
            </a:r>
            <a:r>
              <a:rPr lang="en-US" dirty="0" smtClean="0"/>
              <a:t> know</a:t>
            </a:r>
            <a:r>
              <a:rPr lang="en-US" dirty="0" smtClean="0"/>
              <a:t>.”</a:t>
            </a:r>
            <a:endParaRPr lang="en-US" dirty="0"/>
          </a:p>
        </p:txBody>
      </p:sp>
      <p:pic>
        <p:nvPicPr>
          <p:cNvPr id="4" name="Picture 3" descr="emerson.jpg"/>
          <p:cNvPicPr>
            <a:picLocks noChangeAspect="1"/>
          </p:cNvPicPr>
          <p:nvPr/>
        </p:nvPicPr>
        <p:blipFill>
          <a:blip r:embed="rId3" cstate="print"/>
          <a:stretch>
            <a:fillRect/>
          </a:stretch>
        </p:blipFill>
        <p:spPr>
          <a:xfrm>
            <a:off x="5410200" y="1219200"/>
            <a:ext cx="2743200" cy="3869356"/>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(for you)</a:t>
            </a:r>
            <a:endParaRPr lang="en-US" dirty="0"/>
          </a:p>
        </p:txBody>
      </p:sp>
      <p:sp>
        <p:nvSpPr>
          <p:cNvPr id="3" name="Content Placeholder 2"/>
          <p:cNvSpPr>
            <a:spLocks noGrp="1"/>
          </p:cNvSpPr>
          <p:nvPr>
            <p:ph idx="1"/>
          </p:nvPr>
        </p:nvSpPr>
        <p:spPr/>
        <p:txBody>
          <a:bodyPr/>
          <a:lstStyle/>
          <a:p>
            <a:r>
              <a:rPr lang="en-US" dirty="0" smtClean="0"/>
              <a:t>Will users/</a:t>
            </a:r>
            <a:r>
              <a:rPr lang="en-US" dirty="0" err="1" smtClean="0"/>
              <a:t>downloaders</a:t>
            </a:r>
            <a:r>
              <a:rPr lang="en-US" dirty="0" smtClean="0"/>
              <a:t> need to log in?</a:t>
            </a:r>
          </a:p>
          <a:p>
            <a:r>
              <a:rPr lang="en-US" dirty="0" smtClean="0"/>
              <a:t>How long can creating metadata take?</a:t>
            </a:r>
          </a:p>
          <a:p>
            <a:r>
              <a:rPr lang="en-US" dirty="0" smtClean="0"/>
              <a:t>Who will vet proposed contributions?</a:t>
            </a:r>
          </a:p>
          <a:p>
            <a:r>
              <a:rPr lang="en-US" dirty="0" smtClean="0"/>
              <a:t>Who is allowed to contribute?</a:t>
            </a:r>
          </a:p>
          <a:p>
            <a:r>
              <a:rPr lang="en-US" dirty="0" smtClean="0"/>
              <a:t>What about </a:t>
            </a:r>
            <a:r>
              <a:rPr lang="en-US" dirty="0" err="1" smtClean="0"/>
              <a:t>georeferencing</a:t>
            </a:r>
            <a:r>
              <a:rPr lang="en-US" dirty="0" smtClean="0"/>
              <a:t>?</a:t>
            </a:r>
          </a:p>
          <a:p>
            <a:r>
              <a:rPr lang="en-US" dirty="0" smtClean="0"/>
              <a:t>Can access to any object be restricted?</a:t>
            </a:r>
          </a:p>
          <a:p>
            <a:r>
              <a:rPr lang="en-US" dirty="0" smtClean="0"/>
              <a:t>Are multiple versions supported?</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inventory items</a:t>
            </a:r>
            <a:endParaRPr lang="en-US" dirty="0"/>
          </a:p>
        </p:txBody>
      </p:sp>
      <p:sp>
        <p:nvSpPr>
          <p:cNvPr id="3" name="Content Placeholder 2"/>
          <p:cNvSpPr>
            <a:spLocks noGrp="1"/>
          </p:cNvSpPr>
          <p:nvPr>
            <p:ph idx="1"/>
          </p:nvPr>
        </p:nvSpPr>
        <p:spPr/>
        <p:txBody>
          <a:bodyPr/>
          <a:lstStyle/>
          <a:p>
            <a:r>
              <a:rPr lang="en-US" dirty="0" smtClean="0"/>
              <a:t>Peer reviewed documents</a:t>
            </a:r>
          </a:p>
          <a:p>
            <a:r>
              <a:rPr lang="en-US" dirty="0" smtClean="0"/>
              <a:t>Post-tsunami survey forms</a:t>
            </a:r>
          </a:p>
          <a:p>
            <a:r>
              <a:rPr lang="en-US" dirty="0" smtClean="0"/>
              <a:t>Course curricula</a:t>
            </a:r>
          </a:p>
          <a:p>
            <a:r>
              <a:rPr lang="en-US" dirty="0" smtClean="0"/>
              <a:t>Functional exercise scripts</a:t>
            </a:r>
          </a:p>
          <a:p>
            <a:r>
              <a:rPr lang="en-US" dirty="0" smtClean="0"/>
              <a:t>Public outreach materials</a:t>
            </a:r>
          </a:p>
          <a:p>
            <a:r>
              <a:rPr lang="en-US" dirty="0" smtClean="0"/>
              <a:t>Press releases</a:t>
            </a:r>
          </a:p>
          <a:p>
            <a:r>
              <a:rPr lang="en-US" dirty="0" smtClean="0"/>
              <a:t>PowerPoint presentations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fade">
                                      <p:cBhvr>
                                        <p:cTn id="7" dur="200"/>
                                        <p:tgtEl>
                                          <p:spTgt spid="3">
                                            <p:txEl>
                                              <p:pRg st="6" end="6"/>
                                            </p:txEl>
                                          </p:spTgt>
                                        </p:tgtEl>
                                      </p:cBhvr>
                                    </p:animEffect>
                                    <p:anim calcmode="lin" valueType="num">
                                      <p:cBhvr>
                                        <p:cTn id="8" dur="8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9" dur="800" fill="hold"/>
                                        <p:tgtEl>
                                          <p:spTgt spid="3">
                                            <p:txEl>
                                              <p:pRg st="6" end="6"/>
                                            </p:txEl>
                                          </p:spTgt>
                                        </p:tgtEl>
                                        <p:attrNameLst>
                                          <p:attrName>ppt_y</p:attrName>
                                        </p:attrNameLst>
                                      </p:cBhvr>
                                      <p:tavLst>
                                        <p:tav tm="0">
                                          <p:val>
                                            <p:strVal val="#ppt_y+0.31"/>
                                          </p:val>
                                        </p:tav>
                                        <p:tav tm="100000">
                                          <p:val>
                                            <p:strVal val="#ppt_y+0.31"/>
                                          </p:val>
                                        </p:tav>
                                      </p:tavLst>
                                    </p:anim>
                                    <p:anim calcmode="lin" valueType="num">
                                      <p:cBhvr>
                                        <p:cTn id="10" dur="1200" decel="50000" fill="hold">
                                          <p:stCondLst>
                                            <p:cond delay="800"/>
                                          </p:stCondLst>
                                        </p:cTn>
                                        <p:tgtEl>
                                          <p:spTgt spid="3">
                                            <p:txEl>
                                              <p:pRg st="6" end="6"/>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1200" decel="50000" fill="hold">
                                          <p:stCondLst>
                                            <p:cond delay="800"/>
                                          </p:stCondLst>
                                        </p:cTn>
                                        <p:tgtEl>
                                          <p:spTgt spid="3">
                                            <p:txEl>
                                              <p:pRg st="6" end="6"/>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Uncommon inventory items</a:t>
            </a:r>
            <a:endParaRPr lang="en-US" dirty="0"/>
          </a:p>
        </p:txBody>
      </p:sp>
      <p:sp>
        <p:nvSpPr>
          <p:cNvPr id="3" name="Content Placeholder 2"/>
          <p:cNvSpPr>
            <a:spLocks noGrp="1"/>
          </p:cNvSpPr>
          <p:nvPr>
            <p:ph idx="1"/>
          </p:nvPr>
        </p:nvSpPr>
        <p:spPr/>
        <p:txBody>
          <a:bodyPr/>
          <a:lstStyle/>
          <a:p>
            <a:r>
              <a:rPr lang="en-US" dirty="0" smtClean="0"/>
              <a:t>Construction guides</a:t>
            </a:r>
          </a:p>
          <a:p>
            <a:r>
              <a:rPr lang="en-US" dirty="0" smtClean="0"/>
              <a:t>Hotel disaster response guides</a:t>
            </a:r>
          </a:p>
          <a:p>
            <a:r>
              <a:rPr lang="en-US" dirty="0" smtClean="0"/>
              <a:t>Broadcaster training scripts</a:t>
            </a:r>
          </a:p>
          <a:p>
            <a:r>
              <a:rPr lang="en-US" dirty="0" smtClean="0"/>
              <a:t>Hotelier training scripts</a:t>
            </a:r>
          </a:p>
          <a:p>
            <a:r>
              <a:rPr lang="en-US" dirty="0" smtClean="0"/>
              <a:t>Map Your Neighborhood training scripts</a:t>
            </a:r>
          </a:p>
          <a:p>
            <a:r>
              <a:rPr lang="en-US" dirty="0" smtClean="0"/>
              <a:t>School evacuation drill guidelines</a:t>
            </a:r>
          </a:p>
          <a:p>
            <a:r>
              <a:rPr lang="en-US" dirty="0" smtClean="0"/>
              <a:t>Actual inundation maps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Nobody has…</a:t>
            </a:r>
            <a:endParaRPr lang="en-US" dirty="0"/>
          </a:p>
        </p:txBody>
      </p:sp>
      <p:sp>
        <p:nvSpPr>
          <p:cNvPr id="3" name="Content Placeholder 2"/>
          <p:cNvSpPr>
            <a:spLocks noGrp="1"/>
          </p:cNvSpPr>
          <p:nvPr>
            <p:ph idx="1"/>
          </p:nvPr>
        </p:nvSpPr>
        <p:spPr/>
        <p:txBody>
          <a:bodyPr/>
          <a:lstStyle/>
          <a:p>
            <a:r>
              <a:rPr lang="en-US" dirty="0" smtClean="0"/>
              <a:t>Textbook inserts about tsunamis</a:t>
            </a:r>
          </a:p>
          <a:p>
            <a:r>
              <a:rPr lang="en-US" dirty="0" smtClean="0"/>
              <a:t>Information about the equipment used for disseminating tsunami warnings</a:t>
            </a:r>
          </a:p>
          <a:p>
            <a:r>
              <a:rPr lang="en-US" dirty="0" smtClean="0"/>
              <a:t>Prehistoric landscape reconstruction from geologic data</a:t>
            </a:r>
          </a:p>
          <a:p>
            <a:r>
              <a:rPr lang="en-US" dirty="0" smtClean="0"/>
              <a:t>Reef profiles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we know about objects</a:t>
            </a:r>
            <a:endParaRPr lang="en-US" dirty="0"/>
          </a:p>
        </p:txBody>
      </p:sp>
      <p:pic>
        <p:nvPicPr>
          <p:cNvPr id="4" name="Picture 3" descr="TypicalMetadata.jpg"/>
          <p:cNvPicPr>
            <a:picLocks noChangeAspect="1"/>
          </p:cNvPicPr>
          <p:nvPr/>
        </p:nvPicPr>
        <p:blipFill>
          <a:blip r:embed="rId3" cstate="print"/>
          <a:stretch>
            <a:fillRect/>
          </a:stretch>
        </p:blipFill>
        <p:spPr>
          <a:xfrm>
            <a:off x="0" y="2540110"/>
            <a:ext cx="9144000" cy="1777779"/>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inventory experience</a:t>
            </a:r>
            <a:endParaRPr lang="en-US" dirty="0"/>
          </a:p>
        </p:txBody>
      </p:sp>
      <p:sp>
        <p:nvSpPr>
          <p:cNvPr id="3" name="Content Placeholder 2"/>
          <p:cNvSpPr>
            <a:spLocks noGrp="1"/>
          </p:cNvSpPr>
          <p:nvPr>
            <p:ph idx="1"/>
          </p:nvPr>
        </p:nvSpPr>
        <p:spPr/>
        <p:txBody>
          <a:bodyPr/>
          <a:lstStyle/>
          <a:p>
            <a:r>
              <a:rPr lang="en-US" dirty="0" smtClean="0"/>
              <a:t>We contacted and interviewed 25 people</a:t>
            </a:r>
          </a:p>
          <a:p>
            <a:r>
              <a:rPr lang="en-US" dirty="0" smtClean="0"/>
              <a:t>September 30</a:t>
            </a:r>
            <a:r>
              <a:rPr lang="en-US" baseline="30000" dirty="0" smtClean="0"/>
              <a:t>th</a:t>
            </a:r>
            <a:r>
              <a:rPr lang="en-US" dirty="0" smtClean="0"/>
              <a:t>: Draft inventories sent to each</a:t>
            </a:r>
          </a:p>
          <a:p>
            <a:r>
              <a:rPr lang="en-US" dirty="0" smtClean="0"/>
              <a:t>November 3</a:t>
            </a:r>
            <a:r>
              <a:rPr lang="en-US" baseline="30000" dirty="0" smtClean="0"/>
              <a:t>rd</a:t>
            </a:r>
            <a:r>
              <a:rPr lang="en-US" dirty="0" smtClean="0"/>
              <a:t>: Reviews completed by 14</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228600" y="381000"/>
          <a:ext cx="8534400" cy="5562600"/>
        </p:xfrm>
        <a:graphic>
          <a:graphicData uri="http://schemas.openxmlformats.org/drawingml/2006/chart">
            <c:chart xmlns:c="http://schemas.openxmlformats.org/drawingml/2006/chart" xmlns:r="http://schemas.openxmlformats.org/officeDocument/2006/relationships" r:id="rId3"/>
          </a:graphicData>
        </a:graphic>
      </p:graphicFrame>
      <p:pic>
        <p:nvPicPr>
          <p:cNvPr id="1026" name="Picture 2" descr="C:\Documents and Settings\LPahlke\Local Settings\Temporary Internet Files\Content.IE5\UX8JOFU3\MC900436179[1].png"/>
          <p:cNvPicPr>
            <a:picLocks noChangeAspect="1" noChangeArrowheads="1"/>
          </p:cNvPicPr>
          <p:nvPr/>
        </p:nvPicPr>
        <p:blipFill>
          <a:blip r:embed="rId4" cstate="print"/>
          <a:srcRect/>
          <a:stretch>
            <a:fillRect/>
          </a:stretch>
        </p:blipFill>
        <p:spPr bwMode="auto">
          <a:xfrm>
            <a:off x="1143000" y="3810000"/>
            <a:ext cx="811212" cy="788678"/>
          </a:xfrm>
          <a:prstGeom prst="rect">
            <a:avLst/>
          </a:prstGeom>
          <a:noFill/>
        </p:spPr>
      </p:pic>
      <p:pic>
        <p:nvPicPr>
          <p:cNvPr id="1029" name="Picture 5" descr="C:\Documents and Settings\LPahlke\Local Settings\Temporary Internet Files\Content.IE5\G9CB4TIB\MC900436239[1].png"/>
          <p:cNvPicPr>
            <a:picLocks noChangeAspect="1" noChangeArrowheads="1"/>
          </p:cNvPicPr>
          <p:nvPr/>
        </p:nvPicPr>
        <p:blipFill>
          <a:blip r:embed="rId5" cstate="print"/>
          <a:srcRect/>
          <a:stretch>
            <a:fillRect/>
          </a:stretch>
        </p:blipFill>
        <p:spPr bwMode="auto">
          <a:xfrm>
            <a:off x="8153400" y="4191000"/>
            <a:ext cx="757714" cy="7048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additive="base">
                                        <p:cTn id="7" dur="1000" fill="hold"/>
                                        <p:tgtEl>
                                          <p:spTgt spid="1026"/>
                                        </p:tgtEl>
                                        <p:attrNameLst>
                                          <p:attrName>ppt_x</p:attrName>
                                        </p:attrNameLst>
                                      </p:cBhvr>
                                      <p:tavLst>
                                        <p:tav tm="0">
                                          <p:val>
                                            <p:strVal val="1+#ppt_w/2"/>
                                          </p:val>
                                        </p:tav>
                                        <p:tav tm="100000">
                                          <p:val>
                                            <p:strVal val="#ppt_x"/>
                                          </p:val>
                                        </p:tav>
                                      </p:tavLst>
                                    </p:anim>
                                    <p:anim calcmode="lin" valueType="num">
                                      <p:cBhvr additive="base">
                                        <p:cTn id="8" dur="1000" fill="hold"/>
                                        <p:tgtEl>
                                          <p:spTgt spid="1026"/>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nodeType="clickEffect">
                                  <p:stCondLst>
                                    <p:cond delay="0"/>
                                  </p:stCondLst>
                                  <p:childTnLst>
                                    <p:set>
                                      <p:cBhvr>
                                        <p:cTn id="12" dur="1" fill="hold">
                                          <p:stCondLst>
                                            <p:cond delay="0"/>
                                          </p:stCondLst>
                                        </p:cTn>
                                        <p:tgtEl>
                                          <p:spTgt spid="1029"/>
                                        </p:tgtEl>
                                        <p:attrNameLst>
                                          <p:attrName>style.visibility</p:attrName>
                                        </p:attrNameLst>
                                      </p:cBhvr>
                                      <p:to>
                                        <p:strVal val="visible"/>
                                      </p:to>
                                    </p:set>
                                    <p:anim calcmode="lin" valueType="num">
                                      <p:cBhvr additive="base">
                                        <p:cTn id="13" dur="1000" fill="hold"/>
                                        <p:tgtEl>
                                          <p:spTgt spid="1029"/>
                                        </p:tgtEl>
                                        <p:attrNameLst>
                                          <p:attrName>ppt_x</p:attrName>
                                        </p:attrNameLst>
                                      </p:cBhvr>
                                      <p:tavLst>
                                        <p:tav tm="0">
                                          <p:val>
                                            <p:strVal val="1+#ppt_w/2"/>
                                          </p:val>
                                        </p:tav>
                                        <p:tav tm="100000">
                                          <p:val>
                                            <p:strVal val="#ppt_x"/>
                                          </p:val>
                                        </p:tav>
                                      </p:tavLst>
                                    </p:anim>
                                    <p:anim calcmode="lin" valueType="num">
                                      <p:cBhvr additive="base">
                                        <p:cTn id="14" dur="1000" fill="hold"/>
                                        <p:tgtEl>
                                          <p:spTgt spid="1029"/>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1728</TotalTime>
  <Words>2991</Words>
  <Application>Microsoft Office PowerPoint</Application>
  <PresentationFormat>On-screen Show (4:3)</PresentationFormat>
  <Paragraphs>447</Paragraphs>
  <Slides>32</Slides>
  <Notes>32</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Slide 1</vt:lpstr>
      <vt:lpstr>Slide 2</vt:lpstr>
      <vt:lpstr>Slide 3</vt:lpstr>
      <vt:lpstr>Common inventory items</vt:lpstr>
      <vt:lpstr>Uncommon inventory items</vt:lpstr>
      <vt:lpstr>Nobody has…</vt:lpstr>
      <vt:lpstr>What we know about objects</vt:lpstr>
      <vt:lpstr>The inventory experience</vt:lpstr>
      <vt:lpstr>Slide 9</vt:lpstr>
      <vt:lpstr>Inventory status</vt:lpstr>
      <vt:lpstr>Slide 11</vt:lpstr>
      <vt:lpstr>What a policy tells us</vt:lpstr>
      <vt:lpstr>Policy assumptions and…</vt:lpstr>
      <vt:lpstr>Some policy issues</vt:lpstr>
      <vt:lpstr>Slide 15</vt:lpstr>
      <vt:lpstr>Audiences</vt:lpstr>
      <vt:lpstr>Publication types</vt:lpstr>
      <vt:lpstr>Keywords</vt:lpstr>
      <vt:lpstr>Other metadata</vt:lpstr>
      <vt:lpstr>“Good intentions aren’t good enough!”</vt:lpstr>
      <vt:lpstr>Slide 21</vt:lpstr>
      <vt:lpstr>Why contribute?</vt:lpstr>
      <vt:lpstr>Will contribute if…</vt:lpstr>
      <vt:lpstr>Don’t care if…</vt:lpstr>
      <vt:lpstr>But, contributors disagree about…</vt:lpstr>
      <vt:lpstr>I’ve talked about</vt:lpstr>
      <vt:lpstr>Slide 27</vt:lpstr>
      <vt:lpstr>Slide 28</vt:lpstr>
      <vt:lpstr>Slide 29</vt:lpstr>
      <vt:lpstr>Slide 30</vt:lpstr>
      <vt:lpstr>Slide 31</vt:lpstr>
      <vt:lpstr>Questions (for you)</vt:lpstr>
    </vt:vector>
  </TitlesOfParts>
  <Company>NGDC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NTHMP Repository Status</dc:title>
  <dc:creator>LPahlke</dc:creator>
  <cp:lastModifiedBy>LPahlke</cp:lastModifiedBy>
  <cp:revision>147</cp:revision>
  <dcterms:created xsi:type="dcterms:W3CDTF">2010-11-03T19:15:59Z</dcterms:created>
  <dcterms:modified xsi:type="dcterms:W3CDTF">2010-11-12T22:09:19Z</dcterms:modified>
</cp:coreProperties>
</file>