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3" r:id="rId2"/>
    <p:sldId id="300" r:id="rId3"/>
    <p:sldId id="294" r:id="rId4"/>
    <p:sldId id="275" r:id="rId5"/>
    <p:sldId id="297" r:id="rId6"/>
    <p:sldId id="298" r:id="rId7"/>
    <p:sldId id="295" r:id="rId8"/>
    <p:sldId id="296" r:id="rId9"/>
    <p:sldId id="302" r:id="rId10"/>
    <p:sldId id="299" r:id="rId11"/>
    <p:sldId id="30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98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20DA0-4259-4F9C-AACD-2D2C379A9FA3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B08C2-BB7F-48A6-B3A4-B365F4C314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1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4C40-2A87-48C3-A03E-E5147BB3CCD8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2C1-2123-4E1C-9EAC-D40B3AA0C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4C40-2A87-48C3-A03E-E5147BB3CCD8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2C1-2123-4E1C-9EAC-D40B3AA0C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4C40-2A87-48C3-A03E-E5147BB3CCD8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2C1-2123-4E1C-9EAC-D40B3AA0C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705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705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5240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4C40-2A87-48C3-A03E-E5147BB3CCD8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2C1-2123-4E1C-9EAC-D40B3AA0C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4C40-2A87-48C3-A03E-E5147BB3CCD8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2C1-2123-4E1C-9EAC-D40B3AA0C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4C40-2A87-48C3-A03E-E5147BB3CCD8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2C1-2123-4E1C-9EAC-D40B3AA0C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4C40-2A87-48C3-A03E-E5147BB3CCD8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2C1-2123-4E1C-9EAC-D40B3AA0C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4C40-2A87-48C3-A03E-E5147BB3CCD8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2C1-2123-4E1C-9EAC-D40B3AA0C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4C40-2A87-48C3-A03E-E5147BB3CCD8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2C1-2123-4E1C-9EAC-D40B3AA0C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4C40-2A87-48C3-A03E-E5147BB3CCD8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2C1-2123-4E1C-9EAC-D40B3AA0C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74C40-2A87-48C3-A03E-E5147BB3CCD8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52C1-2123-4E1C-9EAC-D40B3AA0C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74C40-2A87-48C3-A03E-E5147BB3CCD8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F52C1-2123-4E1C-9EAC-D40B3AA0C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829761"/>
          </a:xfrm>
        </p:spPr>
        <p:txBody>
          <a:bodyPr>
            <a:noAutofit/>
          </a:bodyPr>
          <a:lstStyle/>
          <a:p>
            <a:r>
              <a:rPr lang="es-ES" sz="4400" dirty="0" err="1" smtClean="0"/>
              <a:t>United</a:t>
            </a:r>
            <a:r>
              <a:rPr lang="es-ES" sz="4400" dirty="0" smtClean="0"/>
              <a:t> </a:t>
            </a:r>
            <a:r>
              <a:rPr lang="es-ES" sz="4400" dirty="0" err="1" smtClean="0"/>
              <a:t>States</a:t>
            </a:r>
            <a:r>
              <a:rPr lang="es-ES" sz="4400" dirty="0" smtClean="0"/>
              <a:t> </a:t>
            </a:r>
            <a:r>
              <a:rPr lang="es-ES" sz="4400" dirty="0" err="1" smtClean="0"/>
              <a:t>Virgin</a:t>
            </a:r>
            <a:r>
              <a:rPr lang="es-ES" sz="4400" dirty="0" smtClean="0"/>
              <a:t> </a:t>
            </a:r>
            <a:r>
              <a:rPr lang="es-ES" sz="4400" dirty="0" err="1" smtClean="0"/>
              <a:t>Islands</a:t>
            </a:r>
            <a:r>
              <a:rPr lang="es-ES" sz="4400" dirty="0" smtClean="0"/>
              <a:t> </a:t>
            </a:r>
            <a:r>
              <a:rPr lang="es-ES" sz="4400" dirty="0" err="1" smtClean="0"/>
              <a:t>Update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80010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sz="2100" b="1" dirty="0" smtClean="0">
                <a:solidFill>
                  <a:schemeClr val="tx1"/>
                </a:solidFill>
              </a:rPr>
              <a:t>NTHMP Meeting</a:t>
            </a:r>
          </a:p>
          <a:p>
            <a:pPr>
              <a:lnSpc>
                <a:spcPct val="80000"/>
              </a:lnSpc>
            </a:pPr>
            <a:r>
              <a:rPr lang="pt-BR" sz="2100" b="1" dirty="0" smtClean="0">
                <a:solidFill>
                  <a:schemeClr val="tx1"/>
                </a:solidFill>
              </a:rPr>
              <a:t>February 9, 2012</a:t>
            </a:r>
          </a:p>
          <a:p>
            <a:pPr>
              <a:lnSpc>
                <a:spcPct val="80000"/>
              </a:lnSpc>
            </a:pPr>
            <a:r>
              <a:rPr lang="pt-BR" sz="2100" b="1" dirty="0" smtClean="0">
                <a:solidFill>
                  <a:schemeClr val="tx1"/>
                </a:solidFill>
              </a:rPr>
              <a:t>San Diego</a:t>
            </a:r>
          </a:p>
          <a:p>
            <a:pPr>
              <a:lnSpc>
                <a:spcPct val="80000"/>
              </a:lnSpc>
            </a:pPr>
            <a:endParaRPr lang="en-US" sz="21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018A-07E7-48AB-816E-A73EF3D5C57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 descr="NOA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533400"/>
            <a:ext cx="1228725" cy="1228725"/>
          </a:xfrm>
          <a:prstGeom prst="rect">
            <a:avLst/>
          </a:prstGeom>
        </p:spPr>
      </p:pic>
      <p:pic>
        <p:nvPicPr>
          <p:cNvPr id="7" name="Picture 6" descr="NWS Emblem New_NOA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533400"/>
            <a:ext cx="1275441" cy="1294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200" y="5562600"/>
            <a:ext cx="7382500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sz="1900" b="1" dirty="0" smtClean="0"/>
              <a:t>Presented on behalf of the USVI by:</a:t>
            </a:r>
          </a:p>
          <a:p>
            <a:pPr algn="r">
              <a:lnSpc>
                <a:spcPct val="80000"/>
              </a:lnSpc>
            </a:pPr>
            <a:r>
              <a:rPr lang="pt-BR" sz="1900" b="1" dirty="0" smtClean="0"/>
              <a:t>Christa G. von Hillebrandt-Andrade</a:t>
            </a:r>
          </a:p>
          <a:p>
            <a:pPr algn="r">
              <a:lnSpc>
                <a:spcPct val="80000"/>
              </a:lnSpc>
            </a:pPr>
            <a:r>
              <a:rPr lang="pt-BR" sz="1900" b="1" dirty="0" smtClean="0"/>
              <a:t>NOAA NWS Caribbean Tsunami Warning Program</a:t>
            </a:r>
          </a:p>
          <a:p>
            <a:pPr algn="r">
              <a:lnSpc>
                <a:spcPct val="80000"/>
              </a:lnSpc>
            </a:pPr>
            <a:r>
              <a:rPr lang="pt-BR" sz="1900" b="1" dirty="0" smtClean="0"/>
              <a:t>Vice President UNESCO ICG CARIBE EWS</a:t>
            </a:r>
          </a:p>
        </p:txBody>
      </p:sp>
      <p:pic>
        <p:nvPicPr>
          <p:cNvPr id="11" name="Picture 10" descr="CTWC_logo_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457200"/>
            <a:ext cx="1631909" cy="1433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USVI Tsunami Program Update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On January 31, 2012 the Governor of the US Virgin Islands, John P. de </a:t>
            </a:r>
            <a:r>
              <a:rPr lang="en-US" dirty="0" err="1" smtClean="0"/>
              <a:t>Jongh</a:t>
            </a:r>
            <a:r>
              <a:rPr lang="en-US" dirty="0" smtClean="0"/>
              <a:t> Jr. and the Director of VITEMA, B. Gen. Elton Lewis signed the Tsunami Incident Annex which establishes guidelines for emergency response agencies during a tsunami incident.  This project was funded by a </a:t>
            </a:r>
            <a:r>
              <a:rPr lang="en-US" b="1" u="sng" dirty="0" smtClean="0"/>
              <a:t>$100,000 </a:t>
            </a:r>
            <a:r>
              <a:rPr lang="en-US" dirty="0" smtClean="0"/>
              <a:t>grant from the VI Public Finance Authority.  </a:t>
            </a:r>
          </a:p>
          <a:p>
            <a:endParaRPr lang="en-US" dirty="0"/>
          </a:p>
        </p:txBody>
      </p:sp>
      <p:pic>
        <p:nvPicPr>
          <p:cNvPr id="7" name="Content Placeholder 6" descr="DSC_888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447800"/>
            <a:ext cx="3121152" cy="2075688"/>
          </a:xfrm>
        </p:spPr>
      </p:pic>
      <p:pic>
        <p:nvPicPr>
          <p:cNvPr id="8" name="Picture 7" descr="DSC_88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9380" y="3733800"/>
            <a:ext cx="3551972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Needs for USVI to  Meet TR Requirements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5237"/>
            <a:ext cx="40386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Prepare, print and distribute 6000 tsunami evacuation maps following the NTHMP guidelines for the islands of St. Croix, St. John and St. Thomas (</a:t>
            </a:r>
            <a:r>
              <a:rPr lang="en-US" b="1" u="sng" dirty="0" smtClean="0"/>
              <a:t>$18,000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Travel of 2 VITEMA officials to the NWS SJFO and the Caribbean Tsunami Warning Program in Puerto Rico for training on the tsunami warning system procedures (</a:t>
            </a:r>
            <a:r>
              <a:rPr lang="en-US" b="1" u="sng" dirty="0" smtClean="0"/>
              <a:t>$4,000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pic>
        <p:nvPicPr>
          <p:cNvPr id="5" name="Content Placeholder 4" descr="Anguilla_Tsunami_Evacuation_Map_Final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219200"/>
            <a:ext cx="3886387" cy="2514721"/>
          </a:xfrm>
          <a:prstGeom prst="rect">
            <a:avLst/>
          </a:prstGeom>
        </p:spPr>
      </p:pic>
      <p:pic>
        <p:nvPicPr>
          <p:cNvPr id="6" name="Picture 5" descr="TsunamiReady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5350" y="5791200"/>
            <a:ext cx="3448050" cy="9144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962400"/>
            <a:ext cx="3162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Caribbean risk to life from tsunamis has increased dramatically due to coastal population &amp; tourism growth!</a:t>
            </a:r>
            <a:br>
              <a:rPr lang="en-US" sz="2800" dirty="0" smtClean="0"/>
            </a:br>
            <a:r>
              <a:rPr lang="en-US" sz="2800" dirty="0" smtClean="0"/>
              <a:t>  For example: Port at Charlotte Amalie Bay, St. Thomas, USVI  .</a:t>
            </a:r>
          </a:p>
        </p:txBody>
      </p:sp>
      <p:pic>
        <p:nvPicPr>
          <p:cNvPr id="3076" name="Picture 3" descr="harbor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3886200"/>
            <a:ext cx="8610600" cy="1968500"/>
          </a:xfrm>
        </p:spPr>
      </p:pic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52400" y="1371600"/>
          <a:ext cx="3038475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3191256" imgH="2606040" progId="Word.Picture.8">
                  <p:embed/>
                </p:oleObj>
              </mc:Choice>
              <mc:Fallback>
                <p:oleObj r:id="rId4" imgW="3191256" imgH="260604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71600"/>
                        <a:ext cx="3038475" cy="230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132138" y="1600200"/>
            <a:ext cx="6011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Verdana" pitchFamily="34" charset="0"/>
              </a:rPr>
              <a:t>20 Foot tsunami, November 17, 1867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H="1">
            <a:off x="3200400" y="2057400"/>
            <a:ext cx="990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114800" y="2819400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Same bay in St. Thomas 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today!</a:t>
            </a:r>
            <a:endParaRPr lang="en-US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>
            <a:off x="5715000" y="3276600"/>
            <a:ext cx="533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58420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30 people lost their lives on November 18, 1867 in a 20 ft tsunami. Today, there can be  25,000+ people at risk around the  Bay because of cruise ships.  Almost all these people are in the tsunami  inundation zone around the bay, docks, beaches and shops.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7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304800"/>
            <a:ext cx="6928909" cy="5196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1" y="5715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Charlotte Amalie Harbor, February 1, 2011.  6 Cruise ships with estimated  25,000 (including visitors and crew)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1905000" y="23622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95400" y="2743200"/>
            <a:ext cx="66294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6705600" cy="533400"/>
          </a:xfrm>
        </p:spPr>
        <p:txBody>
          <a:bodyPr>
            <a:noAutofit/>
          </a:bodyPr>
          <a:lstStyle/>
          <a:p>
            <a:r>
              <a:rPr lang="en-US" sz="3200" b="1" i="1" dirty="0" smtClean="0"/>
              <a:t>Tsunami</a:t>
            </a:r>
            <a:r>
              <a:rPr lang="en-US" sz="3200" b="1" dirty="0" smtClean="0"/>
              <a:t>Ready requirements are based on the resident population in the Hazard Zone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76700" cy="381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8191500" cy="2514600"/>
          </a:xfrm>
        </p:spPr>
        <p:txBody>
          <a:bodyPr/>
          <a:lstStyle/>
          <a:p>
            <a:r>
              <a:rPr lang="en-US" b="1" dirty="0" smtClean="0"/>
              <a:t>USVI Total Populations (2010 Census)</a:t>
            </a:r>
          </a:p>
          <a:p>
            <a:pPr lvl="1"/>
            <a:r>
              <a:rPr lang="en-US" dirty="0" smtClean="0"/>
              <a:t>St. Thomas:  51,634</a:t>
            </a:r>
          </a:p>
          <a:p>
            <a:pPr lvl="1"/>
            <a:r>
              <a:rPr lang="en-US" dirty="0" smtClean="0"/>
              <a:t>St. Croix:  50,601</a:t>
            </a:r>
          </a:p>
          <a:p>
            <a:pPr lvl="1"/>
            <a:r>
              <a:rPr lang="en-US" dirty="0" smtClean="0"/>
              <a:t>St. John:  4,170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105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smtClean="0"/>
              <a:t>Visitors and Tourists can be up to 25,000 tourists a day</a:t>
            </a:r>
            <a:endParaRPr lang="en-US" sz="28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USVI Tsunami Program Update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In August 2009, NTHMP awarded the USVI </a:t>
            </a:r>
            <a:r>
              <a:rPr lang="en-US" b="1" u="sng" dirty="0" smtClean="0"/>
              <a:t>$42,000</a:t>
            </a:r>
            <a:r>
              <a:rPr lang="en-US" dirty="0" smtClean="0"/>
              <a:t>.  This funding was used to conduct two community workshops and convene the territorial tsunami working groups.</a:t>
            </a:r>
          </a:p>
        </p:txBody>
      </p:sp>
      <p:pic>
        <p:nvPicPr>
          <p:cNvPr id="7" name="Content Placeholder 9" descr="usviworkshopstthoma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295400"/>
            <a:ext cx="3557847" cy="2668385"/>
          </a:xfrm>
          <a:prstGeom prst="rect">
            <a:avLst/>
          </a:prstGeom>
        </p:spPr>
      </p:pic>
      <p:pic>
        <p:nvPicPr>
          <p:cNvPr id="8" name="Picture 7" descr="DSC03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4800" y="4038600"/>
            <a:ext cx="3660188" cy="2745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USVI Tsunami Program Update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USVI established state of the technology EOC’s and 911 centers on St. Thomas and St. Croix for 24/7 management and notification capabilities. </a:t>
            </a:r>
          </a:p>
          <a:p>
            <a:pPr lvl="0"/>
            <a:r>
              <a:rPr lang="en-US" dirty="0" smtClean="0"/>
              <a:t>In 2010 with </a:t>
            </a:r>
            <a:r>
              <a:rPr lang="en-US" b="1" u="sng" dirty="0" smtClean="0"/>
              <a:t>FEMA funding</a:t>
            </a:r>
            <a:r>
              <a:rPr lang="en-US" dirty="0" smtClean="0"/>
              <a:t>, installed the VI Mass Alert and Notification System providing 24/7 messages thru multiple means to its subscribers.</a:t>
            </a:r>
          </a:p>
          <a:p>
            <a:endParaRPr lang="en-US" dirty="0"/>
          </a:p>
        </p:txBody>
      </p:sp>
      <p:pic>
        <p:nvPicPr>
          <p:cNvPr id="7" name="Content Placeholder 6" descr="VITEMA Hdqtr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600200"/>
            <a:ext cx="3657600" cy="2431473"/>
          </a:xfrm>
          <a:prstGeom prst="rect">
            <a:avLst/>
          </a:prstGeom>
        </p:spPr>
      </p:pic>
      <p:pic>
        <p:nvPicPr>
          <p:cNvPr id="8" name="Content Placeholder 6" descr="911 cen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236244"/>
            <a:ext cx="3733800" cy="231695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1575" y="5867400"/>
            <a:ext cx="3095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USVI Tsunami Program Update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In 2010-2011 VITEMA utilized a $350,000 federal homeland security grant and 10 sirens were installed on the islands of St. Croix, St. John and St. Thomas to warn the community of a tsunami threat alert.  VITEMA has received an additional </a:t>
            </a:r>
            <a:r>
              <a:rPr lang="en-US" b="1" u="sng" dirty="0" smtClean="0"/>
              <a:t>$350,000 </a:t>
            </a:r>
            <a:r>
              <a:rPr lang="en-US" dirty="0" smtClean="0"/>
              <a:t>which it will combine with VI PFA funding to purchase 14 additional units (</a:t>
            </a:r>
            <a:r>
              <a:rPr lang="en-US" b="1" u="sng" dirty="0" smtClean="0"/>
              <a:t>$350,000</a:t>
            </a:r>
            <a:r>
              <a:rPr lang="en-US" dirty="0" smtClean="0"/>
              <a:t>).</a:t>
            </a:r>
          </a:p>
          <a:p>
            <a:pPr lvl="0"/>
            <a:r>
              <a:rPr lang="en-US" dirty="0" smtClean="0"/>
              <a:t>USVI participated in the 2011 LANTEX/CARIBE WAVE exercise and will also be participating in the 2012 LANTEX as well as other tsunami exercises as part of the FEMA Catastrophic planning.</a:t>
            </a:r>
          </a:p>
          <a:p>
            <a:endParaRPr lang="en-US" dirty="0"/>
          </a:p>
        </p:txBody>
      </p:sp>
      <p:pic>
        <p:nvPicPr>
          <p:cNvPr id="7" name="Content Placeholder 8" descr="VIPA_Siren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279549"/>
            <a:ext cx="3352800" cy="5052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USVI Tsunami Program Update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VITEMA and local researchers have conducted a vigorous education and outreach program in schools, community centers, public venues, media and thru its website.</a:t>
            </a:r>
          </a:p>
          <a:p>
            <a:pPr lvl="0"/>
            <a:r>
              <a:rPr lang="en-US" dirty="0" smtClean="0"/>
              <a:t>In 2011 VITEMA purchased with </a:t>
            </a:r>
            <a:r>
              <a:rPr lang="en-US" b="1" u="sng" dirty="0" smtClean="0"/>
              <a:t>FEMA funding </a:t>
            </a:r>
            <a:r>
              <a:rPr lang="en-US" dirty="0" smtClean="0"/>
              <a:t>100 Tsunami signs. </a:t>
            </a:r>
          </a:p>
          <a:p>
            <a:pPr lvl="0"/>
            <a:r>
              <a:rPr lang="en-US" dirty="0" smtClean="0"/>
              <a:t>NOAA weather radios have been distributed to schools and government offices.</a:t>
            </a:r>
          </a:p>
          <a:p>
            <a:endParaRPr lang="en-US" dirty="0"/>
          </a:p>
        </p:txBody>
      </p:sp>
      <p:pic>
        <p:nvPicPr>
          <p:cNvPr id="7" name="Content Placeholder 6" descr="tsunamisign-english2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4146" y="1676399"/>
            <a:ext cx="3504053" cy="4472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77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USVI Evacuation Maps</a:t>
            </a:r>
            <a:endParaRPr lang="en-US" dirty="0"/>
          </a:p>
        </p:txBody>
      </p:sp>
      <p:pic>
        <p:nvPicPr>
          <p:cNvPr id="4098" name="Picture 2" descr="USVI Vitema STT Tsunami 20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85900"/>
            <a:ext cx="347402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USVI Vitema STX Tsunami 200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0"/>
            <a:ext cx="347402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USVI Vitema STJ Tsunami 2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962400"/>
            <a:ext cx="401683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76800" y="46482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absence of tsunami modeling 80 feet elevation and 1 mile inland were used as the parameters for establishing the tsunami evacuation zone.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593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Microsoft Word Picture</vt:lpstr>
      <vt:lpstr>United States Virgin Islands Update</vt:lpstr>
      <vt:lpstr>Caribbean risk to life from tsunamis has increased dramatically due to coastal population &amp; tourism growth!   For example: Port at Charlotte Amalie Bay, St. Thomas, USVI  .</vt:lpstr>
      <vt:lpstr>PowerPoint Presentation</vt:lpstr>
      <vt:lpstr>TsunamiReady requirements are based on the resident population in the Hazard Zone</vt:lpstr>
      <vt:lpstr>USVI Tsunami Program Update</vt:lpstr>
      <vt:lpstr>USVI Tsunami Program Update</vt:lpstr>
      <vt:lpstr>USVI Tsunami Program Update</vt:lpstr>
      <vt:lpstr>USVI Tsunami Program Update</vt:lpstr>
      <vt:lpstr>USVI Evacuation Maps</vt:lpstr>
      <vt:lpstr>USVI Tsunami Program Update</vt:lpstr>
      <vt:lpstr>Needs for USVI to  Meet TR Requirements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TsunamiReady Program</dc:title>
  <dc:creator>Christa.VonH</dc:creator>
  <cp:lastModifiedBy>Lewis Kozlosky</cp:lastModifiedBy>
  <cp:revision>73</cp:revision>
  <dcterms:created xsi:type="dcterms:W3CDTF">2011-03-09T15:58:41Z</dcterms:created>
  <dcterms:modified xsi:type="dcterms:W3CDTF">2012-02-21T18:58:14Z</dcterms:modified>
</cp:coreProperties>
</file>