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768"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BA375F-B368-4D51-B0B5-C64B18A0318C}"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A375F-B368-4D51-B0B5-C64B18A0318C}"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A375F-B368-4D51-B0B5-C64B18A0318C}"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A375F-B368-4D51-B0B5-C64B18A0318C}"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A375F-B368-4D51-B0B5-C64B18A0318C}"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A375F-B368-4D51-B0B5-C64B18A0318C}"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BA375F-B368-4D51-B0B5-C64B18A0318C}" type="datetimeFigureOut">
              <a:rPr lang="en-US" smtClean="0"/>
              <a:pPr/>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BA375F-B368-4D51-B0B5-C64B18A0318C}" type="datetimeFigureOut">
              <a:rPr lang="en-US" smtClean="0"/>
              <a:pPr/>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A375F-B368-4D51-B0B5-C64B18A0318C}" type="datetimeFigureOut">
              <a:rPr lang="en-US" smtClean="0"/>
              <a:pPr/>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A375F-B368-4D51-B0B5-C64B18A0318C}"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A375F-B368-4D51-B0B5-C64B18A0318C}"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AEEAE-463A-4DD5-90A1-7D46BADB81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A375F-B368-4D51-B0B5-C64B18A0318C}" type="datetimeFigureOut">
              <a:rPr lang="en-US" smtClean="0"/>
              <a:pPr/>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AEEAE-463A-4DD5-90A1-7D46BADB81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ctrTitle"/>
          </p:nvPr>
        </p:nvSpPr>
        <p:spPr>
          <a:xfrm>
            <a:off x="381000" y="152400"/>
            <a:ext cx="8534400" cy="761999"/>
          </a:xfrm>
        </p:spPr>
        <p:txBody>
          <a:bodyPr>
            <a:normAutofit/>
          </a:bodyPr>
          <a:lstStyle/>
          <a:p>
            <a:r>
              <a:rPr lang="en-US" sz="32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cs typeface="Arial" pitchFamily="34" charset="0"/>
              </a:rPr>
              <a:t>Tsunami Warning and Education Act of 2006</a:t>
            </a:r>
            <a:endParaRPr lang="en-US" sz="3200" dirty="0">
              <a:solidFill>
                <a:schemeClr val="bg1"/>
              </a:solidFill>
              <a:effectLst>
                <a:outerShdw blurRad="38100" dist="38100" dir="2700000" algn="tl">
                  <a:srgbClr val="000000">
                    <a:alpha val="43137"/>
                  </a:srgbClr>
                </a:outerShdw>
              </a:effectLst>
              <a:latin typeface="Cambria Math" pitchFamily="18" charset="0"/>
              <a:ea typeface="Cambria Math" pitchFamily="18" charset="0"/>
              <a:cs typeface="Arial" pitchFamily="34" charset="0"/>
            </a:endParaRPr>
          </a:p>
        </p:txBody>
      </p:sp>
      <p:sp>
        <p:nvSpPr>
          <p:cNvPr id="3" name="Subtitle 2"/>
          <p:cNvSpPr>
            <a:spLocks noGrp="1"/>
          </p:cNvSpPr>
          <p:nvPr>
            <p:ph type="subTitle" idx="1"/>
          </p:nvPr>
        </p:nvSpPr>
        <p:spPr>
          <a:xfrm>
            <a:off x="381000" y="1219200"/>
            <a:ext cx="8458200" cy="5638800"/>
          </a:xfrm>
        </p:spPr>
        <p:txBody>
          <a:bodyPr>
            <a:normAutofit fontScale="92500" lnSpcReduction="20000"/>
          </a:bodyPr>
          <a:lstStyle/>
          <a:p>
            <a:pPr algn="l"/>
            <a:r>
              <a:rPr lang="en-US" sz="2400" dirty="0" smtClean="0">
                <a:solidFill>
                  <a:schemeClr val="bg1"/>
                </a:solidFill>
                <a:latin typeface="Cambria Math" pitchFamily="18" charset="0"/>
                <a:ea typeface="Cambria Math" pitchFamily="18" charset="0"/>
                <a:cs typeface="Arial" pitchFamily="34" charset="0"/>
              </a:rPr>
              <a:t>Why do we want to reauthorize this Act?</a:t>
            </a:r>
          </a:p>
          <a:p>
            <a:pPr algn="l"/>
            <a:endParaRPr lang="en-US" sz="1800" dirty="0" smtClean="0">
              <a:solidFill>
                <a:schemeClr val="bg1"/>
              </a:solidFill>
              <a:latin typeface="Cambria Math" pitchFamily="18" charset="0"/>
              <a:ea typeface="Cambria Math" pitchFamily="18" charset="0"/>
              <a:cs typeface="Arial" pitchFamily="34" charset="0"/>
            </a:endParaRPr>
          </a:p>
          <a:p>
            <a:pPr marL="796925" lvl="1" indent="-280988" algn="l">
              <a:buFont typeface="Arial" pitchFamily="34" charset="0"/>
              <a:buChar char="•"/>
            </a:pPr>
            <a:r>
              <a:rPr lang="en-US" sz="1800" dirty="0" smtClean="0">
                <a:solidFill>
                  <a:schemeClr val="bg1"/>
                </a:solidFill>
                <a:latin typeface="Cambria Math" pitchFamily="18" charset="0"/>
                <a:ea typeface="Cambria Math" pitchFamily="18" charset="0"/>
              </a:rPr>
              <a:t>The </a:t>
            </a:r>
            <a:r>
              <a:rPr lang="en-US" sz="1800" dirty="0">
                <a:solidFill>
                  <a:schemeClr val="bg1"/>
                </a:solidFill>
                <a:latin typeface="Cambria Math" pitchFamily="18" charset="0"/>
                <a:ea typeface="Cambria Math" pitchFamily="18" charset="0"/>
              </a:rPr>
              <a:t>NTHMP is the primary facilitator for comprehensive and consistent tsunami preparedness activities at the coastal community level</a:t>
            </a:r>
            <a:r>
              <a:rPr lang="en-US" sz="1800" dirty="0" smtClean="0">
                <a:solidFill>
                  <a:schemeClr val="bg1"/>
                </a:solidFill>
                <a:latin typeface="Cambria Math" pitchFamily="18" charset="0"/>
                <a:ea typeface="Cambria Math" pitchFamily="18" charset="0"/>
              </a:rPr>
              <a:t>.</a:t>
            </a:r>
          </a:p>
          <a:p>
            <a:pPr marL="796925" lvl="1" indent="-280988" algn="l"/>
            <a:endParaRPr lang="en-US" sz="1800" dirty="0" smtClean="0">
              <a:solidFill>
                <a:schemeClr val="bg1"/>
              </a:solidFill>
              <a:latin typeface="Cambria Math" pitchFamily="18" charset="0"/>
              <a:ea typeface="Cambria Math" pitchFamily="18" charset="0"/>
            </a:endParaRPr>
          </a:p>
          <a:p>
            <a:pPr marL="796925" lvl="1" indent="-280988" algn="l">
              <a:buFont typeface="Arial" pitchFamily="34" charset="0"/>
              <a:buChar char="•"/>
            </a:pPr>
            <a:r>
              <a:rPr lang="en-US" sz="1800" dirty="0" smtClean="0">
                <a:solidFill>
                  <a:schemeClr val="bg1"/>
                </a:solidFill>
                <a:latin typeface="Cambria Math" pitchFamily="18" charset="0"/>
                <a:ea typeface="Cambria Math" pitchFamily="18" charset="0"/>
              </a:rPr>
              <a:t>One </a:t>
            </a:r>
            <a:r>
              <a:rPr lang="en-US" sz="1800" dirty="0">
                <a:solidFill>
                  <a:schemeClr val="bg1"/>
                </a:solidFill>
                <a:latin typeface="Cambria Math" pitchFamily="18" charset="0"/>
                <a:ea typeface="Cambria Math" pitchFamily="18" charset="0"/>
              </a:rPr>
              <a:t>of the intents of TWEA in 2006 was to provide sustainable funding for the NTHMP </a:t>
            </a:r>
            <a:r>
              <a:rPr lang="en-US" sz="1800" dirty="0" smtClean="0">
                <a:solidFill>
                  <a:schemeClr val="bg1"/>
                </a:solidFill>
                <a:latin typeface="Cambria Math" pitchFamily="18" charset="0"/>
                <a:ea typeface="Cambria Math" pitchFamily="18" charset="0"/>
              </a:rPr>
              <a:t>to </a:t>
            </a:r>
            <a:r>
              <a:rPr lang="en-US" sz="1800" dirty="0">
                <a:solidFill>
                  <a:schemeClr val="bg1"/>
                </a:solidFill>
                <a:latin typeface="Cambria Math" pitchFamily="18" charset="0"/>
                <a:ea typeface="Cambria Math" pitchFamily="18" charset="0"/>
              </a:rPr>
              <a:t>go directly to tsunami hazard reduction </a:t>
            </a:r>
            <a:r>
              <a:rPr lang="en-US" sz="1800" dirty="0" smtClean="0">
                <a:solidFill>
                  <a:schemeClr val="bg1"/>
                </a:solidFill>
                <a:latin typeface="Cambria Math" pitchFamily="18" charset="0"/>
                <a:ea typeface="Cambria Math" pitchFamily="18" charset="0"/>
              </a:rPr>
              <a:t>efforts, </a:t>
            </a:r>
            <a:r>
              <a:rPr lang="en-US" sz="1800" dirty="0" smtClean="0">
                <a:solidFill>
                  <a:schemeClr val="bg1">
                    <a:lumMod val="95000"/>
                  </a:schemeClr>
                </a:solidFill>
                <a:latin typeface="Cambria Math" pitchFamily="18" charset="0"/>
                <a:ea typeface="Cambria Math" pitchFamily="18" charset="0"/>
              </a:rPr>
              <a:t>especially hazards from large, locally generated tsunamis.</a:t>
            </a:r>
            <a:r>
              <a:rPr lang="en-US" sz="1800" dirty="0">
                <a:solidFill>
                  <a:schemeClr val="bg1">
                    <a:lumMod val="95000"/>
                  </a:schemeClr>
                </a:solidFill>
                <a:latin typeface="Cambria Math" pitchFamily="18" charset="0"/>
                <a:ea typeface="Cambria Math" pitchFamily="18" charset="0"/>
              </a:rPr>
              <a:t>  </a:t>
            </a:r>
            <a:endParaRPr lang="en-US" sz="1800" dirty="0" smtClean="0">
              <a:solidFill>
                <a:schemeClr val="bg1">
                  <a:lumMod val="95000"/>
                </a:schemeClr>
              </a:solidFill>
              <a:latin typeface="Cambria Math" pitchFamily="18" charset="0"/>
              <a:ea typeface="Cambria Math" pitchFamily="18" charset="0"/>
            </a:endParaRPr>
          </a:p>
          <a:p>
            <a:pPr marL="796925" lvl="1" indent="-280988" algn="l">
              <a:buFont typeface="Arial" pitchFamily="34" charset="0"/>
              <a:buChar char="•"/>
            </a:pPr>
            <a:endParaRPr lang="en-US" sz="1800" dirty="0" smtClean="0">
              <a:solidFill>
                <a:schemeClr val="bg1"/>
              </a:solidFill>
              <a:latin typeface="Cambria Math" pitchFamily="18" charset="0"/>
              <a:ea typeface="Cambria Math" pitchFamily="18" charset="0"/>
            </a:endParaRPr>
          </a:p>
          <a:p>
            <a:pPr marL="796925" lvl="1" indent="-280988" algn="l">
              <a:buFont typeface="Arial" pitchFamily="34" charset="0"/>
              <a:buChar char="•"/>
            </a:pPr>
            <a:r>
              <a:rPr lang="en-US" sz="1800" dirty="0" smtClean="0">
                <a:solidFill>
                  <a:schemeClr val="bg1">
                    <a:lumMod val="95000"/>
                  </a:schemeClr>
                </a:solidFill>
                <a:latin typeface="Cambria Math" pitchFamily="18" charset="0"/>
                <a:ea typeface="Cambria Math" pitchFamily="18" charset="0"/>
              </a:rPr>
              <a:t>The reauthorized Act would help secure needed funding to implement the many “lessons learned” from the devastating March 11, 2011 Tohoku tsunami.</a:t>
            </a:r>
          </a:p>
          <a:p>
            <a:pPr marL="796925" lvl="1" indent="-280988" algn="l">
              <a:buFont typeface="Arial" pitchFamily="34" charset="0"/>
              <a:buChar char="•"/>
            </a:pPr>
            <a:endParaRPr lang="en-US" sz="1800" dirty="0">
              <a:solidFill>
                <a:schemeClr val="bg1"/>
              </a:solidFill>
              <a:latin typeface="Cambria Math" pitchFamily="18" charset="0"/>
              <a:ea typeface="Cambria Math" pitchFamily="18" charset="0"/>
            </a:endParaRPr>
          </a:p>
          <a:p>
            <a:pPr marL="796925" lvl="1" indent="-280988" algn="l">
              <a:buFont typeface="Arial" pitchFamily="34" charset="0"/>
              <a:buChar char="•"/>
            </a:pPr>
            <a:r>
              <a:rPr lang="en-US" sz="1800" dirty="0" smtClean="0">
                <a:solidFill>
                  <a:schemeClr val="bg1"/>
                </a:solidFill>
                <a:latin typeface="Cambria Math" pitchFamily="18" charset="0"/>
                <a:ea typeface="Cambria Math" pitchFamily="18" charset="0"/>
              </a:rPr>
              <a:t>NTHMP is </a:t>
            </a:r>
            <a:r>
              <a:rPr lang="en-US" sz="1800" dirty="0" smtClean="0">
                <a:solidFill>
                  <a:schemeClr val="bg1">
                    <a:lumMod val="95000"/>
                  </a:schemeClr>
                </a:solidFill>
                <a:latin typeface="Cambria Math" pitchFamily="18" charset="0"/>
                <a:ea typeface="Cambria Math" pitchFamily="18" charset="0"/>
              </a:rPr>
              <a:t>a successful State-Federal partnership that is</a:t>
            </a:r>
            <a:r>
              <a:rPr lang="en-US" sz="1800" dirty="0" smtClean="0">
                <a:solidFill>
                  <a:srgbClr val="FFFF00"/>
                </a:solidFill>
                <a:latin typeface="Cambria Math" pitchFamily="18" charset="0"/>
                <a:ea typeface="Cambria Math" pitchFamily="18" charset="0"/>
              </a:rPr>
              <a:t> </a:t>
            </a:r>
            <a:r>
              <a:rPr lang="en-US" sz="1800" dirty="0" smtClean="0">
                <a:solidFill>
                  <a:schemeClr val="bg1"/>
                </a:solidFill>
                <a:latin typeface="Cambria Math" pitchFamily="18" charset="0"/>
                <a:ea typeface="Cambria Math" pitchFamily="18" charset="0"/>
              </a:rPr>
              <a:t>forward-thinking,  well managed, effective, efficient, and is clear in purpose.</a:t>
            </a:r>
          </a:p>
          <a:p>
            <a:pPr marL="796925" lvl="1" indent="-280988" algn="l">
              <a:buFont typeface="Arial" pitchFamily="34" charset="0"/>
              <a:buChar char="•"/>
            </a:pPr>
            <a:endParaRPr lang="en-US" sz="1800" dirty="0" smtClean="0">
              <a:solidFill>
                <a:schemeClr val="bg1"/>
              </a:solidFill>
              <a:latin typeface="Cambria Math" pitchFamily="18" charset="0"/>
              <a:ea typeface="Cambria Math" pitchFamily="18" charset="0"/>
            </a:endParaRPr>
          </a:p>
          <a:p>
            <a:pPr marL="796925" lvl="1" indent="-280988" algn="l">
              <a:buFont typeface="Arial" pitchFamily="34" charset="0"/>
              <a:buChar char="•"/>
            </a:pPr>
            <a:r>
              <a:rPr lang="en-US" sz="1800" dirty="0" smtClean="0">
                <a:solidFill>
                  <a:schemeClr val="bg1"/>
                </a:solidFill>
                <a:latin typeface="Cambria Math" pitchFamily="18" charset="0"/>
                <a:ea typeface="Cambria Math" pitchFamily="18" charset="0"/>
              </a:rPr>
              <a:t>The program design effectively targeted so that resources will address the program’s purpose directly and will reach its targeted recipients.</a:t>
            </a:r>
          </a:p>
          <a:p>
            <a:pPr marL="796925" lvl="1" indent="-280988" algn="l">
              <a:buFont typeface="Arial" pitchFamily="34" charset="0"/>
              <a:buChar char="•"/>
            </a:pPr>
            <a:endParaRPr lang="en-US" sz="1800" dirty="0" smtClean="0">
              <a:solidFill>
                <a:schemeClr val="bg1"/>
              </a:solidFill>
              <a:latin typeface="Cambria Math" pitchFamily="18" charset="0"/>
              <a:ea typeface="Cambria Math" pitchFamily="18" charset="0"/>
            </a:endParaRPr>
          </a:p>
          <a:p>
            <a:pPr marL="796925" lvl="1" indent="-280988" algn="l">
              <a:buFont typeface="Arial" pitchFamily="34" charset="0"/>
              <a:buChar char="•"/>
            </a:pPr>
            <a:r>
              <a:rPr lang="en-US" sz="1800" dirty="0" smtClean="0">
                <a:solidFill>
                  <a:schemeClr val="bg1"/>
                </a:solidFill>
                <a:latin typeface="Cambria Math" pitchFamily="18" charset="0"/>
                <a:ea typeface="Cambria Math" pitchFamily="18" charset="0"/>
              </a:rPr>
              <a:t>Strong partnerships in the NTHMP enable all levels of government to work toward the common goal of saving the lives of all people at risk to tsunamis along our nation’s coastlines.</a:t>
            </a:r>
            <a:endParaRPr lang="en-US" sz="1800" dirty="0">
              <a:solidFill>
                <a:schemeClr val="bg1"/>
              </a:solidFill>
              <a:latin typeface="Cambria Math" pitchFamily="18" charset="0"/>
              <a:ea typeface="Cambria Math" pitchFamily="18" charset="0"/>
            </a:endParaRPr>
          </a:p>
          <a:p>
            <a:pPr lvl="1" algn="l">
              <a:buFont typeface="Arial" pitchFamily="34" charset="0"/>
              <a:buChar char="•"/>
            </a:pPr>
            <a:endParaRPr lang="en-US" sz="1800" dirty="0">
              <a:solidFill>
                <a:schemeClr val="bg1"/>
              </a:solidFill>
            </a:endParaRPr>
          </a:p>
          <a:p>
            <a:pPr lvl="1" algn="l">
              <a:buFont typeface="Arial" pitchFamily="34" charset="0"/>
              <a:buChar char="•"/>
            </a:pPr>
            <a:endParaRPr lang="en-US" sz="2000" dirty="0">
              <a:solidFill>
                <a:schemeClr val="bg1"/>
              </a:solidFill>
              <a:latin typeface="Cambria Math" pitchFamily="18" charset="0"/>
              <a:ea typeface="Cambria Math" pitchFamily="18"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ctrTitle"/>
          </p:nvPr>
        </p:nvSpPr>
        <p:spPr>
          <a:xfrm>
            <a:off x="381000" y="228601"/>
            <a:ext cx="8534400" cy="761999"/>
          </a:xfrm>
        </p:spPr>
        <p:txBody>
          <a:bodyPr>
            <a:normAutofit/>
          </a:bodyPr>
          <a:lstStyle/>
          <a:p>
            <a:r>
              <a:rPr lang="en-US" sz="32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cs typeface="Arial" pitchFamily="34" charset="0"/>
              </a:rPr>
              <a:t>Tsunami Warning and Education Act of 2006</a:t>
            </a:r>
            <a:endParaRPr lang="en-US" sz="3200" dirty="0">
              <a:solidFill>
                <a:schemeClr val="bg1"/>
              </a:solidFill>
              <a:effectLst>
                <a:outerShdw blurRad="38100" dist="38100" dir="2700000" algn="tl">
                  <a:srgbClr val="000000">
                    <a:alpha val="43137"/>
                  </a:srgbClr>
                </a:outerShdw>
              </a:effectLst>
              <a:latin typeface="Cambria Math" pitchFamily="18" charset="0"/>
              <a:ea typeface="Cambria Math" pitchFamily="18" charset="0"/>
              <a:cs typeface="Arial" pitchFamily="34" charset="0"/>
            </a:endParaRPr>
          </a:p>
        </p:txBody>
      </p:sp>
      <p:sp>
        <p:nvSpPr>
          <p:cNvPr id="3" name="Subtitle 2"/>
          <p:cNvSpPr>
            <a:spLocks noGrp="1"/>
          </p:cNvSpPr>
          <p:nvPr>
            <p:ph type="subTitle" idx="1"/>
          </p:nvPr>
        </p:nvSpPr>
        <p:spPr>
          <a:xfrm>
            <a:off x="381000" y="1295400"/>
            <a:ext cx="8458200" cy="4724400"/>
          </a:xfrm>
        </p:spPr>
        <p:txBody>
          <a:bodyPr>
            <a:normAutofit lnSpcReduction="10000"/>
          </a:bodyPr>
          <a:lstStyle/>
          <a:p>
            <a:pPr algn="l"/>
            <a:r>
              <a:rPr lang="en-US" sz="2400" dirty="0" smtClean="0">
                <a:solidFill>
                  <a:schemeClr val="bg1"/>
                </a:solidFill>
                <a:latin typeface="Cambria Math" pitchFamily="18" charset="0"/>
                <a:ea typeface="Cambria Math" pitchFamily="18" charset="0"/>
                <a:cs typeface="Arial" pitchFamily="34" charset="0"/>
              </a:rPr>
              <a:t>What happens if it is not reauthorized?</a:t>
            </a:r>
          </a:p>
          <a:p>
            <a:pPr marL="512763" indent="-341313" algn="l">
              <a:tabLst>
                <a:tab pos="171450" algn="l"/>
                <a:tab pos="803275" algn="l"/>
              </a:tabLst>
            </a:pPr>
            <a:endParaRPr lang="en-US" sz="1800" dirty="0" smtClean="0">
              <a:solidFill>
                <a:schemeClr val="bg1"/>
              </a:solidFill>
              <a:latin typeface="Cambria Math" pitchFamily="18" charset="0"/>
              <a:ea typeface="Cambria Math" pitchFamily="18" charset="0"/>
              <a:cs typeface="Arial" pitchFamily="34" charset="0"/>
            </a:endParaRPr>
          </a:p>
          <a:p>
            <a:pPr marL="512763" indent="-341313" algn="l">
              <a:buFont typeface="Arial" pitchFamily="34" charset="0"/>
              <a:buChar char="•"/>
              <a:tabLst>
                <a:tab pos="171450" algn="l"/>
                <a:tab pos="803275" algn="l"/>
              </a:tabLst>
            </a:pPr>
            <a:r>
              <a:rPr lang="en-US" sz="2000" dirty="0" smtClean="0">
                <a:solidFill>
                  <a:schemeClr val="bg1"/>
                </a:solidFill>
                <a:latin typeface="Cambria Math" pitchFamily="18" charset="0"/>
                <a:ea typeface="Cambria Math" pitchFamily="18" charset="0"/>
                <a:cs typeface="Arial" pitchFamily="34" charset="0"/>
              </a:rPr>
              <a:t>A</a:t>
            </a:r>
            <a:r>
              <a:rPr lang="en-US" sz="1900" dirty="0" smtClean="0">
                <a:solidFill>
                  <a:schemeClr val="bg1"/>
                </a:solidFill>
                <a:latin typeface="Cambria Math" pitchFamily="18" charset="0"/>
                <a:ea typeface="Cambria Math" pitchFamily="18" charset="0"/>
              </a:rPr>
              <a:t> </a:t>
            </a:r>
            <a:r>
              <a:rPr lang="en-US" sz="1900" dirty="0">
                <a:solidFill>
                  <a:schemeClr val="bg1"/>
                </a:solidFill>
                <a:latin typeface="Cambria Math" pitchFamily="18" charset="0"/>
                <a:ea typeface="Cambria Math" pitchFamily="18" charset="0"/>
              </a:rPr>
              <a:t>sharp decline in </a:t>
            </a:r>
            <a:r>
              <a:rPr lang="en-US" sz="1900" dirty="0" smtClean="0">
                <a:solidFill>
                  <a:schemeClr val="bg1"/>
                </a:solidFill>
                <a:latin typeface="Cambria Math" pitchFamily="18" charset="0"/>
                <a:ea typeface="Cambria Math" pitchFamily="18" charset="0"/>
              </a:rPr>
              <a:t>funding </a:t>
            </a:r>
            <a:r>
              <a:rPr lang="en-US" sz="1900" dirty="0">
                <a:solidFill>
                  <a:schemeClr val="bg1"/>
                </a:solidFill>
                <a:latin typeface="Cambria Math" pitchFamily="18" charset="0"/>
                <a:ea typeface="Cambria Math" pitchFamily="18" charset="0"/>
              </a:rPr>
              <a:t>would likely result in future generations </a:t>
            </a:r>
            <a:r>
              <a:rPr lang="en-US" sz="1900" dirty="0" smtClean="0">
                <a:solidFill>
                  <a:schemeClr val="bg1"/>
                </a:solidFill>
                <a:latin typeface="Cambria Math" pitchFamily="18" charset="0"/>
                <a:ea typeface="Cambria Math" pitchFamily="18" charset="0"/>
              </a:rPr>
              <a:t>   unprepared to effectively respond to known tsunami hazards</a:t>
            </a:r>
            <a:r>
              <a:rPr lang="en-US" sz="1900" dirty="0" smtClean="0">
                <a:solidFill>
                  <a:schemeClr val="bg1">
                    <a:lumMod val="95000"/>
                  </a:schemeClr>
                </a:solidFill>
                <a:latin typeface="Cambria Math" pitchFamily="18" charset="0"/>
                <a:ea typeface="Cambria Math" pitchFamily="18" charset="0"/>
              </a:rPr>
              <a:t>, especially local sources. </a:t>
            </a:r>
          </a:p>
          <a:p>
            <a:pPr marL="512763" indent="-341313" algn="l"/>
            <a:endParaRPr lang="en-US" sz="1900" dirty="0" smtClean="0">
              <a:solidFill>
                <a:schemeClr val="bg1"/>
              </a:solidFill>
              <a:latin typeface="Cambria Math" pitchFamily="18" charset="0"/>
              <a:ea typeface="Cambria Math" pitchFamily="18" charset="0"/>
            </a:endParaRPr>
          </a:p>
          <a:p>
            <a:pPr marL="512763" indent="-341313" algn="l">
              <a:buFont typeface="Arial" pitchFamily="34" charset="0"/>
              <a:buChar char="•"/>
            </a:pPr>
            <a:r>
              <a:rPr lang="en-US" sz="1900" dirty="0" smtClean="0">
                <a:solidFill>
                  <a:schemeClr val="bg1"/>
                </a:solidFill>
                <a:latin typeface="Cambria Math" pitchFamily="18" charset="0"/>
                <a:ea typeface="Cambria Math" pitchFamily="18" charset="0"/>
              </a:rPr>
              <a:t>If </a:t>
            </a:r>
            <a:r>
              <a:rPr lang="en-US" sz="1900" dirty="0">
                <a:solidFill>
                  <a:schemeClr val="bg1"/>
                </a:solidFill>
                <a:latin typeface="Cambria Math" pitchFamily="18" charset="0"/>
                <a:ea typeface="Cambria Math" pitchFamily="18" charset="0"/>
              </a:rPr>
              <a:t>TWEA </a:t>
            </a:r>
            <a:r>
              <a:rPr lang="en-US" sz="1900" dirty="0" smtClean="0">
                <a:solidFill>
                  <a:schemeClr val="bg1"/>
                </a:solidFill>
                <a:latin typeface="Cambria Math" pitchFamily="18" charset="0"/>
                <a:ea typeface="Cambria Math" pitchFamily="18" charset="0"/>
              </a:rPr>
              <a:t>is </a:t>
            </a:r>
            <a:r>
              <a:rPr lang="en-US" sz="1900" dirty="0">
                <a:solidFill>
                  <a:schemeClr val="bg1"/>
                </a:solidFill>
                <a:latin typeface="Cambria Math" pitchFamily="18" charset="0"/>
                <a:ea typeface="Cambria Math" pitchFamily="18" charset="0"/>
              </a:rPr>
              <a:t>not re-authorized, a substantial investment will be required </a:t>
            </a:r>
            <a:r>
              <a:rPr lang="en-US" sz="1900" dirty="0" smtClean="0">
                <a:solidFill>
                  <a:schemeClr val="bg1"/>
                </a:solidFill>
                <a:latin typeface="Cambria Math" pitchFamily="18" charset="0"/>
                <a:ea typeface="Cambria Math" pitchFamily="18" charset="0"/>
              </a:rPr>
              <a:t>to re- achieve </a:t>
            </a:r>
            <a:r>
              <a:rPr lang="en-US" sz="1900" dirty="0">
                <a:solidFill>
                  <a:schemeClr val="bg1"/>
                </a:solidFill>
                <a:latin typeface="Cambria Math" pitchFamily="18" charset="0"/>
                <a:ea typeface="Cambria Math" pitchFamily="18" charset="0"/>
              </a:rPr>
              <a:t>the current level of awareness and preparedness that </a:t>
            </a:r>
            <a:r>
              <a:rPr lang="en-US" sz="1900" dirty="0" smtClean="0">
                <a:solidFill>
                  <a:schemeClr val="bg1"/>
                </a:solidFill>
                <a:latin typeface="Cambria Math" pitchFamily="18" charset="0"/>
                <a:ea typeface="Cambria Math" pitchFamily="18" charset="0"/>
              </a:rPr>
              <a:t>exists today</a:t>
            </a:r>
            <a:r>
              <a:rPr lang="en-US" sz="1900" dirty="0" smtClean="0">
                <a:solidFill>
                  <a:srgbClr val="FFFF00"/>
                </a:solidFill>
                <a:latin typeface="Cambria Math" pitchFamily="18" charset="0"/>
                <a:ea typeface="Cambria Math" pitchFamily="18" charset="0"/>
              </a:rPr>
              <a:t> </a:t>
            </a:r>
            <a:r>
              <a:rPr lang="en-US" sz="1900" dirty="0" smtClean="0">
                <a:solidFill>
                  <a:schemeClr val="bg1">
                    <a:lumMod val="95000"/>
                  </a:schemeClr>
                </a:solidFill>
                <a:latin typeface="Cambria Math" pitchFamily="18" charset="0"/>
                <a:ea typeface="Cambria Math" pitchFamily="18" charset="0"/>
              </a:rPr>
              <a:t>and institute new strategies recently learned, </a:t>
            </a:r>
            <a:r>
              <a:rPr lang="en-US" sz="1900" dirty="0" smtClean="0">
                <a:solidFill>
                  <a:schemeClr val="bg1"/>
                </a:solidFill>
                <a:latin typeface="Cambria Math" pitchFamily="18" charset="0"/>
                <a:ea typeface="Cambria Math" pitchFamily="18" charset="0"/>
              </a:rPr>
              <a:t>resulting </a:t>
            </a:r>
            <a:r>
              <a:rPr lang="en-US" sz="1900" dirty="0">
                <a:solidFill>
                  <a:schemeClr val="bg1"/>
                </a:solidFill>
                <a:latin typeface="Cambria Math" pitchFamily="18" charset="0"/>
                <a:ea typeface="Cambria Math" pitchFamily="18" charset="0"/>
              </a:rPr>
              <a:t>in an </a:t>
            </a:r>
            <a:r>
              <a:rPr lang="en-US" sz="1900" dirty="0" smtClean="0">
                <a:solidFill>
                  <a:schemeClr val="bg1"/>
                </a:solidFill>
                <a:latin typeface="Cambria Math" pitchFamily="18" charset="0"/>
                <a:ea typeface="Cambria Math" pitchFamily="18" charset="0"/>
              </a:rPr>
              <a:t>increased potential </a:t>
            </a:r>
            <a:r>
              <a:rPr lang="en-US" sz="1900" dirty="0">
                <a:solidFill>
                  <a:schemeClr val="bg1"/>
                </a:solidFill>
                <a:latin typeface="Cambria Math" pitchFamily="18" charset="0"/>
                <a:ea typeface="Cambria Math" pitchFamily="18" charset="0"/>
              </a:rPr>
              <a:t>for tsunami-related fatalities </a:t>
            </a:r>
            <a:r>
              <a:rPr lang="en-US" sz="1900" dirty="0" smtClean="0">
                <a:solidFill>
                  <a:schemeClr val="bg1"/>
                </a:solidFill>
                <a:latin typeface="Cambria Math" pitchFamily="18" charset="0"/>
                <a:ea typeface="Cambria Math" pitchFamily="18" charset="0"/>
              </a:rPr>
              <a:t>and </a:t>
            </a:r>
            <a:r>
              <a:rPr lang="en-US" sz="1900" dirty="0">
                <a:solidFill>
                  <a:schemeClr val="bg1"/>
                </a:solidFill>
                <a:latin typeface="Cambria Math" pitchFamily="18" charset="0"/>
                <a:ea typeface="Cambria Math" pitchFamily="18" charset="0"/>
              </a:rPr>
              <a:t>damage in coastal states and territories. </a:t>
            </a:r>
            <a:endParaRPr lang="en-US" sz="1900" dirty="0" smtClean="0">
              <a:solidFill>
                <a:schemeClr val="bg1"/>
              </a:solidFill>
              <a:latin typeface="Cambria Math" pitchFamily="18" charset="0"/>
              <a:ea typeface="Cambria Math" pitchFamily="18" charset="0"/>
            </a:endParaRPr>
          </a:p>
          <a:p>
            <a:pPr marL="512763" indent="-341313" algn="l"/>
            <a:endParaRPr lang="en-US" sz="1900" dirty="0">
              <a:solidFill>
                <a:schemeClr val="bg1"/>
              </a:solidFill>
              <a:latin typeface="Cambria Math" pitchFamily="18" charset="0"/>
              <a:ea typeface="Cambria Math" pitchFamily="18" charset="0"/>
            </a:endParaRPr>
          </a:p>
          <a:p>
            <a:pPr marL="512763" indent="-341313" algn="l">
              <a:buFont typeface="Arial" pitchFamily="34" charset="0"/>
              <a:buChar char="•"/>
            </a:pPr>
            <a:r>
              <a:rPr lang="en-US" sz="1900" dirty="0" smtClean="0">
                <a:solidFill>
                  <a:schemeClr val="bg1"/>
                </a:solidFill>
                <a:latin typeface="Cambria Math" pitchFamily="18" charset="0"/>
                <a:ea typeface="Cambria Math" pitchFamily="18" charset="0"/>
              </a:rPr>
              <a:t>Without </a:t>
            </a:r>
            <a:r>
              <a:rPr lang="en-US" sz="1900" dirty="0">
                <a:solidFill>
                  <a:schemeClr val="bg1"/>
                </a:solidFill>
                <a:latin typeface="Cambria Math" pitchFamily="18" charset="0"/>
                <a:ea typeface="Cambria Math" pitchFamily="18" charset="0"/>
              </a:rPr>
              <a:t>TWEA and the </a:t>
            </a:r>
            <a:r>
              <a:rPr lang="en-US" sz="1900" dirty="0" smtClean="0">
                <a:solidFill>
                  <a:schemeClr val="bg1"/>
                </a:solidFill>
                <a:latin typeface="Cambria Math" pitchFamily="18" charset="0"/>
                <a:ea typeface="Cambria Math" pitchFamily="18" charset="0"/>
              </a:rPr>
              <a:t>support </a:t>
            </a:r>
            <a:r>
              <a:rPr lang="en-US" sz="1900" dirty="0" smtClean="0">
                <a:solidFill>
                  <a:schemeClr val="bg1">
                    <a:lumMod val="95000"/>
                  </a:schemeClr>
                </a:solidFill>
                <a:latin typeface="Cambria Math" pitchFamily="18" charset="0"/>
                <a:ea typeface="Cambria Math" pitchFamily="18" charset="0"/>
              </a:rPr>
              <a:t>for and </a:t>
            </a:r>
            <a:r>
              <a:rPr lang="en-US" sz="1900" dirty="0" smtClean="0">
                <a:solidFill>
                  <a:schemeClr val="bg1"/>
                </a:solidFill>
                <a:latin typeface="Cambria Math" pitchFamily="18" charset="0"/>
                <a:ea typeface="Cambria Math" pitchFamily="18" charset="0"/>
              </a:rPr>
              <a:t>from </a:t>
            </a:r>
            <a:r>
              <a:rPr lang="en-US" sz="1900" dirty="0">
                <a:solidFill>
                  <a:schemeClr val="bg1"/>
                </a:solidFill>
                <a:latin typeface="Cambria Math" pitchFamily="18" charset="0"/>
                <a:ea typeface="Cambria Math" pitchFamily="18" charset="0"/>
              </a:rPr>
              <a:t>the NTHMP, there will be no </a:t>
            </a:r>
            <a:r>
              <a:rPr lang="en-US" sz="1900" dirty="0" smtClean="0">
                <a:solidFill>
                  <a:schemeClr val="bg1">
                    <a:lumMod val="95000"/>
                  </a:schemeClr>
                </a:solidFill>
                <a:latin typeface="Cambria Math" pitchFamily="18" charset="0"/>
                <a:ea typeface="Cambria Math" pitchFamily="18" charset="0"/>
              </a:rPr>
              <a:t>fully functional </a:t>
            </a:r>
            <a:r>
              <a:rPr lang="en-US" sz="1900" dirty="0" smtClean="0">
                <a:solidFill>
                  <a:schemeClr val="bg1"/>
                </a:solidFill>
                <a:latin typeface="Cambria Math" pitchFamily="18" charset="0"/>
                <a:ea typeface="Cambria Math" pitchFamily="18" charset="0"/>
              </a:rPr>
              <a:t>national </a:t>
            </a:r>
            <a:r>
              <a:rPr lang="en-US" sz="1900" dirty="0">
                <a:solidFill>
                  <a:schemeClr val="bg1"/>
                </a:solidFill>
                <a:latin typeface="Cambria Math" pitchFamily="18" charset="0"/>
                <a:ea typeface="Cambria Math" pitchFamily="18" charset="0"/>
              </a:rPr>
              <a:t>effort to reduce loss </a:t>
            </a:r>
            <a:r>
              <a:rPr lang="en-US" sz="1900" dirty="0" smtClean="0">
                <a:solidFill>
                  <a:schemeClr val="bg1"/>
                </a:solidFill>
                <a:latin typeface="Cambria Math" pitchFamily="18" charset="0"/>
                <a:ea typeface="Cambria Math" pitchFamily="18" charset="0"/>
              </a:rPr>
              <a:t>of </a:t>
            </a:r>
            <a:r>
              <a:rPr lang="en-US" sz="1900" dirty="0">
                <a:solidFill>
                  <a:schemeClr val="bg1"/>
                </a:solidFill>
                <a:latin typeface="Cambria Math" pitchFamily="18" charset="0"/>
                <a:ea typeface="Cambria Math" pitchFamily="18" charset="0"/>
              </a:rPr>
              <a:t>life to one of the most devastating national disasters facing the U.S.</a:t>
            </a:r>
          </a:p>
          <a:p>
            <a:pPr lvl="1" algn="l">
              <a:buFont typeface="Arial" pitchFamily="34" charset="0"/>
              <a:buChar char="•"/>
            </a:pPr>
            <a:endParaRPr lang="en-US" sz="1900" dirty="0">
              <a:solidFill>
                <a:schemeClr val="bg1"/>
              </a:solidFill>
              <a:latin typeface="Cambria Math" pitchFamily="18" charset="0"/>
              <a:ea typeface="Cambria Math" pitchFamily="18" charset="0"/>
            </a:endParaRPr>
          </a:p>
          <a:p>
            <a:pPr lvl="1" algn="l">
              <a:buFont typeface="Arial" pitchFamily="34" charset="0"/>
              <a:buChar char="•"/>
            </a:pPr>
            <a:endParaRPr lang="en-US" sz="1900" dirty="0">
              <a:solidFill>
                <a:schemeClr val="bg1"/>
              </a:solidFill>
              <a:latin typeface="Cambria Math" pitchFamily="18" charset="0"/>
              <a:ea typeface="Cambria Math"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ctrTitle"/>
          </p:nvPr>
        </p:nvSpPr>
        <p:spPr>
          <a:xfrm>
            <a:off x="381000" y="228601"/>
            <a:ext cx="8534400" cy="761999"/>
          </a:xfrm>
        </p:spPr>
        <p:txBody>
          <a:bodyPr>
            <a:normAutofit/>
          </a:bodyPr>
          <a:lstStyle/>
          <a:p>
            <a:r>
              <a:rPr lang="en-US" sz="32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cs typeface="Arial" pitchFamily="34" charset="0"/>
              </a:rPr>
              <a:t>Tsunami Warning and Education Act of 2006</a:t>
            </a:r>
            <a:endParaRPr lang="en-US" sz="3200" dirty="0">
              <a:solidFill>
                <a:schemeClr val="bg1"/>
              </a:solidFill>
              <a:effectLst>
                <a:outerShdw blurRad="38100" dist="38100" dir="2700000" algn="tl">
                  <a:srgbClr val="000000">
                    <a:alpha val="43137"/>
                  </a:srgbClr>
                </a:outerShdw>
              </a:effectLst>
              <a:latin typeface="Cambria Math" pitchFamily="18" charset="0"/>
              <a:ea typeface="Cambria Math" pitchFamily="18" charset="0"/>
              <a:cs typeface="Arial" pitchFamily="34" charset="0"/>
            </a:endParaRPr>
          </a:p>
        </p:txBody>
      </p:sp>
      <p:sp>
        <p:nvSpPr>
          <p:cNvPr id="3" name="Subtitle 2"/>
          <p:cNvSpPr>
            <a:spLocks noGrp="1"/>
          </p:cNvSpPr>
          <p:nvPr>
            <p:ph type="subTitle" idx="1"/>
          </p:nvPr>
        </p:nvSpPr>
        <p:spPr>
          <a:xfrm>
            <a:off x="381000" y="1295400"/>
            <a:ext cx="8458200" cy="3810000"/>
          </a:xfrm>
        </p:spPr>
        <p:txBody>
          <a:bodyPr>
            <a:normAutofit/>
          </a:bodyPr>
          <a:lstStyle/>
          <a:p>
            <a:pPr algn="l"/>
            <a:r>
              <a:rPr lang="en-US" sz="2400" dirty="0" smtClean="0">
                <a:solidFill>
                  <a:schemeClr val="bg1"/>
                </a:solidFill>
                <a:latin typeface="Cambria Math" pitchFamily="18" charset="0"/>
                <a:ea typeface="Cambria Math" pitchFamily="18" charset="0"/>
                <a:cs typeface="Arial" pitchFamily="34" charset="0"/>
              </a:rPr>
              <a:t>What can we do to help?</a:t>
            </a:r>
          </a:p>
          <a:p>
            <a:pPr algn="l"/>
            <a:endParaRPr lang="en-US" sz="1800" dirty="0" smtClean="0">
              <a:solidFill>
                <a:schemeClr val="bg1"/>
              </a:solidFill>
              <a:latin typeface="Cambria Math" pitchFamily="18" charset="0"/>
              <a:ea typeface="Cambria Math" pitchFamily="18" charset="0"/>
              <a:cs typeface="Arial" pitchFamily="34" charset="0"/>
            </a:endParaRPr>
          </a:p>
          <a:p>
            <a:pPr marL="512763" indent="-341313" algn="l">
              <a:buFont typeface="Arial" pitchFamily="34" charset="0"/>
              <a:buChar char="•"/>
              <a:tabLst>
                <a:tab pos="171450" algn="l"/>
                <a:tab pos="803275" algn="l"/>
              </a:tabLst>
            </a:pPr>
            <a:r>
              <a:rPr lang="en-US" sz="2000" dirty="0" smtClean="0">
                <a:solidFill>
                  <a:schemeClr val="bg1"/>
                </a:solidFill>
                <a:latin typeface="Cambria Math" pitchFamily="18" charset="0"/>
                <a:ea typeface="Cambria Math" pitchFamily="18" charset="0"/>
                <a:cs typeface="Arial" pitchFamily="34" charset="0"/>
              </a:rPr>
              <a:t>“White papers” (nationally and locally)</a:t>
            </a:r>
          </a:p>
          <a:p>
            <a:pPr marL="512763" indent="-341313" algn="l">
              <a:buFont typeface="Arial" pitchFamily="34" charset="0"/>
              <a:buChar char="•"/>
              <a:tabLst>
                <a:tab pos="171450" algn="l"/>
                <a:tab pos="803275" algn="l"/>
              </a:tabLst>
            </a:pPr>
            <a:endParaRPr lang="en-US" sz="2000" dirty="0">
              <a:solidFill>
                <a:schemeClr val="bg1"/>
              </a:solidFill>
              <a:latin typeface="Cambria Math" pitchFamily="18" charset="0"/>
              <a:ea typeface="Cambria Math" pitchFamily="18" charset="0"/>
              <a:cs typeface="Arial" pitchFamily="34" charset="0"/>
            </a:endParaRPr>
          </a:p>
          <a:p>
            <a:pPr marL="512763" indent="-341313" algn="l">
              <a:buFont typeface="Arial" pitchFamily="34" charset="0"/>
              <a:buChar char="•"/>
              <a:tabLst>
                <a:tab pos="171450" algn="l"/>
                <a:tab pos="803275" algn="l"/>
              </a:tabLst>
            </a:pPr>
            <a:r>
              <a:rPr lang="en-US" sz="2000" dirty="0" smtClean="0">
                <a:solidFill>
                  <a:schemeClr val="bg1"/>
                </a:solidFill>
                <a:latin typeface="Cambria Math" pitchFamily="18" charset="0"/>
                <a:ea typeface="Cambria Math" pitchFamily="18" charset="0"/>
                <a:cs typeface="Arial" pitchFamily="34" charset="0"/>
              </a:rPr>
              <a:t>Locate champions </a:t>
            </a:r>
          </a:p>
          <a:p>
            <a:pPr marL="512763" indent="-341313" algn="l">
              <a:buFont typeface="Arial" pitchFamily="34" charset="0"/>
              <a:buChar char="•"/>
              <a:tabLst>
                <a:tab pos="171450" algn="l"/>
                <a:tab pos="803275" algn="l"/>
              </a:tabLst>
            </a:pPr>
            <a:endParaRPr lang="en-US" sz="2000" dirty="0">
              <a:solidFill>
                <a:schemeClr val="bg1"/>
              </a:solidFill>
              <a:latin typeface="Cambria Math" pitchFamily="18" charset="0"/>
              <a:ea typeface="Cambria Math" pitchFamily="18" charset="0"/>
              <a:cs typeface="Arial" pitchFamily="34" charset="0"/>
            </a:endParaRPr>
          </a:p>
          <a:p>
            <a:pPr marL="512763" indent="-341313" algn="l">
              <a:buFont typeface="Arial" pitchFamily="34" charset="0"/>
              <a:buChar char="•"/>
              <a:tabLst>
                <a:tab pos="171450" algn="l"/>
                <a:tab pos="803275" algn="l"/>
              </a:tabLst>
            </a:pPr>
            <a:r>
              <a:rPr lang="en-US" sz="2000" dirty="0" smtClean="0">
                <a:solidFill>
                  <a:schemeClr val="bg1"/>
                </a:solidFill>
                <a:latin typeface="Cambria Math" pitchFamily="18" charset="0"/>
                <a:ea typeface="Cambria Math" pitchFamily="18" charset="0"/>
                <a:cs typeface="Arial" pitchFamily="34" charset="0"/>
              </a:rPr>
              <a:t>Work with other agencies</a:t>
            </a:r>
            <a:r>
              <a:rPr lang="en-US" sz="2000" dirty="0" smtClean="0">
                <a:solidFill>
                  <a:schemeClr val="bg1">
                    <a:lumMod val="95000"/>
                  </a:schemeClr>
                </a:solidFill>
                <a:latin typeface="Cambria Math" pitchFamily="18" charset="0"/>
                <a:ea typeface="Cambria Math" pitchFamily="18" charset="0"/>
                <a:cs typeface="Arial" pitchFamily="34" charset="0"/>
              </a:rPr>
              <a:t>/organizations</a:t>
            </a:r>
          </a:p>
          <a:p>
            <a:pPr marL="512763" indent="-341313" algn="l">
              <a:buFont typeface="Arial" pitchFamily="34" charset="0"/>
              <a:buChar char="•"/>
              <a:tabLst>
                <a:tab pos="171450" algn="l"/>
                <a:tab pos="803275" algn="l"/>
              </a:tabLst>
            </a:pPr>
            <a:endParaRPr lang="en-US" sz="2000" dirty="0">
              <a:solidFill>
                <a:schemeClr val="bg1"/>
              </a:solidFill>
              <a:latin typeface="Cambria Math" pitchFamily="18" charset="0"/>
              <a:ea typeface="Cambria Math" pitchFamily="18" charset="0"/>
              <a:cs typeface="Arial" pitchFamily="34" charset="0"/>
            </a:endParaRPr>
          </a:p>
          <a:p>
            <a:pPr marL="512763" indent="-341313" algn="l">
              <a:buFont typeface="Arial" pitchFamily="34" charset="0"/>
              <a:buChar char="•"/>
              <a:tabLst>
                <a:tab pos="171450" algn="l"/>
                <a:tab pos="803275" algn="l"/>
              </a:tabLst>
            </a:pPr>
            <a:r>
              <a:rPr lang="en-US" sz="2000" dirty="0" smtClean="0">
                <a:solidFill>
                  <a:schemeClr val="bg1"/>
                </a:solidFill>
                <a:latin typeface="Cambria Math" pitchFamily="18" charset="0"/>
                <a:ea typeface="Cambria Math" pitchFamily="18" charset="0"/>
                <a:cs typeface="Arial" pitchFamily="34" charset="0"/>
              </a:rPr>
              <a:t>Use </a:t>
            </a:r>
            <a:r>
              <a:rPr lang="en-US" sz="2000" dirty="0" smtClean="0">
                <a:solidFill>
                  <a:schemeClr val="bg1">
                    <a:lumMod val="95000"/>
                  </a:schemeClr>
                </a:solidFill>
                <a:latin typeface="Cambria Math" pitchFamily="18" charset="0"/>
                <a:ea typeface="Cambria Math" pitchFamily="18" charset="0"/>
                <a:cs typeface="Arial" pitchFamily="34" charset="0"/>
              </a:rPr>
              <a:t>recent/</a:t>
            </a:r>
            <a:r>
              <a:rPr lang="en-US" sz="2000" dirty="0" smtClean="0">
                <a:solidFill>
                  <a:schemeClr val="bg1"/>
                </a:solidFill>
                <a:latin typeface="Cambria Math" pitchFamily="18" charset="0"/>
                <a:ea typeface="Cambria Math" pitchFamily="18" charset="0"/>
                <a:cs typeface="Arial" pitchFamily="34" charset="0"/>
              </a:rPr>
              <a:t>historical events  such as  Mar. 11, 2011, Tohoku and the Feb.  </a:t>
            </a:r>
            <a:r>
              <a:rPr lang="en-US" sz="2000" smtClean="0">
                <a:solidFill>
                  <a:schemeClr val="bg1"/>
                </a:solidFill>
                <a:latin typeface="Cambria Math" pitchFamily="18" charset="0"/>
                <a:ea typeface="Cambria Math" pitchFamily="18" charset="0"/>
                <a:cs typeface="Arial" pitchFamily="34" charset="0"/>
              </a:rPr>
              <a:t>27, </a:t>
            </a:r>
            <a:r>
              <a:rPr lang="en-US" sz="2000" dirty="0" smtClean="0">
                <a:solidFill>
                  <a:schemeClr val="bg1"/>
                </a:solidFill>
                <a:latin typeface="Cambria Math" pitchFamily="18" charset="0"/>
                <a:ea typeface="Cambria Math" pitchFamily="18" charset="0"/>
                <a:cs typeface="Arial" pitchFamily="34" charset="0"/>
              </a:rPr>
              <a:t>2010 Chile  to draw attention to the risks. </a:t>
            </a:r>
            <a:endParaRPr lang="en-US" sz="1900" dirty="0">
              <a:solidFill>
                <a:schemeClr val="bg1"/>
              </a:solidFill>
              <a:latin typeface="Cambria Math" pitchFamily="18" charset="0"/>
              <a:ea typeface="Cambria Math" pitchFamily="18" charset="0"/>
            </a:endParaRPr>
          </a:p>
          <a:p>
            <a:pPr lvl="1" algn="l">
              <a:buFont typeface="Arial" pitchFamily="34" charset="0"/>
              <a:buChar char="•"/>
            </a:pPr>
            <a:endParaRPr lang="en-US" sz="1900" dirty="0">
              <a:solidFill>
                <a:schemeClr val="bg1"/>
              </a:solidFill>
              <a:latin typeface="Cambria Math" pitchFamily="18" charset="0"/>
              <a:ea typeface="Cambria Math" pitchFamily="18"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248</Words>
  <Application>Microsoft Office PowerPoint</Application>
  <PresentationFormat>On-screen Show (4:3)</PresentationFormat>
  <Paragraphs>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Tsunami Warning and Education Act of 2006</vt:lpstr>
      <vt:lpstr>Tsunami Warning and Education Act of 2006</vt:lpstr>
      <vt:lpstr>Tsunami Warning and Education Act of 2006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Tsunami Warning and Education Act of 2006</dc:title>
  <dc:creator>krichards</dc:creator>
  <cp:lastModifiedBy>Lewis Kozlosky</cp:lastModifiedBy>
  <cp:revision>13</cp:revision>
  <dcterms:created xsi:type="dcterms:W3CDTF">2012-02-01T20:55:05Z</dcterms:created>
  <dcterms:modified xsi:type="dcterms:W3CDTF">2012-02-22T13:59:52Z</dcterms:modified>
</cp:coreProperties>
</file>